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Poppins Bold" charset="1" panose="00000800000000000000"/>
      <p:regular r:id="rId34"/>
    </p:embeddedFont>
    <p:embeddedFont>
      <p:font typeface="Poppins" charset="1" panose="00000500000000000000"/>
      <p:regular r:id="rId35"/>
    </p:embeddedFont>
    <p:embeddedFont>
      <p:font typeface="Lato" charset="1" panose="020F0502020204030203"/>
      <p:regular r:id="rId36"/>
    </p:embeddedFont>
    <p:embeddedFont>
      <p:font typeface="Lato Bold" charset="1" panose="020F0502020204030203"/>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sv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https://github.com/mohamed682004/Cellula-GO-simple-EDA" TargetMode="External" Type="http://schemas.openxmlformats.org/officeDocument/2006/relationships/hyperlink"/></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8.png" Type="http://schemas.openxmlformats.org/officeDocument/2006/relationships/image"/><Relationship Id="rId5" Target="../media/image2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3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3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3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3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3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37.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38.png" Type="http://schemas.openxmlformats.org/officeDocument/2006/relationships/image"/><Relationship Id="rId5" Target="../media/image39.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40.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41.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42.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https://github.com/mohamed682004/Cellula-GO-simple-EDA"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11.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16.png" Type="http://schemas.openxmlformats.org/officeDocument/2006/relationships/image"/><Relationship Id="rId9" Target="../media/image1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1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51837" y="289333"/>
            <a:ext cx="12112509" cy="8707633"/>
          </a:xfrm>
          <a:custGeom>
            <a:avLst/>
            <a:gdLst/>
            <a:ahLst/>
            <a:cxnLst/>
            <a:rect r="r" b="b" t="t" l="l"/>
            <a:pathLst>
              <a:path h="8707633" w="12112509">
                <a:moveTo>
                  <a:pt x="0" y="0"/>
                </a:moveTo>
                <a:lnTo>
                  <a:pt x="12112509" y="0"/>
                </a:lnTo>
                <a:lnTo>
                  <a:pt x="12112509" y="8707633"/>
                </a:lnTo>
                <a:lnTo>
                  <a:pt x="0" y="8707633"/>
                </a:lnTo>
                <a:lnTo>
                  <a:pt x="0" y="0"/>
                </a:lnTo>
                <a:close/>
              </a:path>
            </a:pathLst>
          </a:custGeom>
          <a:blipFill>
            <a:blip r:embed="rId2"/>
            <a:stretch>
              <a:fillRect l="0" t="-501" r="0" b="0"/>
            </a:stretch>
          </a:blipFill>
        </p:spPr>
      </p:sp>
      <p:sp>
        <p:nvSpPr>
          <p:cNvPr name="Freeform 3" id="3"/>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928665" y="2413563"/>
            <a:ext cx="11411477" cy="42228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CELLULA GO</a:t>
            </a:r>
          </a:p>
          <a:p>
            <a:pPr algn="l">
              <a:lnSpc>
                <a:spcPts val="15959"/>
              </a:lnSpc>
            </a:pPr>
            <a:r>
              <a:rPr lang="en-US" sz="14508" b="true">
                <a:solidFill>
                  <a:srgbClr val="FBF9F1"/>
                </a:solidFill>
                <a:latin typeface="Poppins Bold"/>
                <a:ea typeface="Poppins Bold"/>
                <a:cs typeface="Poppins Bold"/>
                <a:sym typeface="Poppins Bold"/>
              </a:rPr>
              <a:t>EDA </a:t>
            </a:r>
          </a:p>
        </p:txBody>
      </p:sp>
      <p:sp>
        <p:nvSpPr>
          <p:cNvPr name="TextBox 6" id="6"/>
          <p:cNvSpPr txBox="true"/>
          <p:nvPr/>
        </p:nvSpPr>
        <p:spPr>
          <a:xfrm rot="0">
            <a:off x="928665" y="6833868"/>
            <a:ext cx="776292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The Team</a:t>
            </a:r>
          </a:p>
        </p:txBody>
      </p:sp>
      <p:sp>
        <p:nvSpPr>
          <p:cNvPr name="TextBox 7" id="7"/>
          <p:cNvSpPr txBox="true"/>
          <p:nvPr/>
        </p:nvSpPr>
        <p:spPr>
          <a:xfrm rot="0">
            <a:off x="1529481" y="9244648"/>
            <a:ext cx="3863157" cy="398780"/>
          </a:xfrm>
          <a:prstGeom prst="rect">
            <a:avLst/>
          </a:prstGeom>
        </p:spPr>
        <p:txBody>
          <a:bodyPr anchor="t" rtlCol="false" tIns="0" lIns="0" bIns="0" rIns="0">
            <a:spAutoFit/>
          </a:bodyPr>
          <a:lstStyle/>
          <a:p>
            <a:pPr algn="l">
              <a:lnSpc>
                <a:spcPts val="3220"/>
              </a:lnSpc>
              <a:spcBef>
                <a:spcPct val="0"/>
              </a:spcBef>
            </a:pPr>
            <a:r>
              <a:rPr lang="en-US" sz="2300" u="sng">
                <a:solidFill>
                  <a:srgbClr val="E5E1DA"/>
                </a:solidFill>
                <a:latin typeface="Lato"/>
                <a:ea typeface="Lato"/>
                <a:cs typeface="Lato"/>
                <a:sym typeface="Lato"/>
                <a:hlinkClick r:id="rId7" tooltip="https://github.com/mohamed682004/Cellula-GO-simple-EDA"/>
              </a:rPr>
              <a:t>github</a:t>
            </a:r>
          </a:p>
        </p:txBody>
      </p:sp>
      <p:sp>
        <p:nvSpPr>
          <p:cNvPr name="TextBox 8" id="8"/>
          <p:cNvSpPr txBox="true"/>
          <p:nvPr/>
        </p:nvSpPr>
        <p:spPr>
          <a:xfrm rot="0">
            <a:off x="7773888" y="9244648"/>
            <a:ext cx="3701778"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gmail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490" r="0" b="-49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348932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bar chart shows trip distribution across days of the week (0-6, likely Sunday-Saturday). Trip volumes are fairly consistent across weekdays, with slightly higher volumes mid-week (days 3-4) and slightly lower volumes on weekends (days 0 and 6), suggesting a business-driven pattern.</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Weekday Trip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50" r="0" b="-5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436562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bar chart shows trip distribution across days of the month (1-31). The distribution is relatively uniform throughout most of the month (around 15,000-17,500 trips per day), with a slight decline towards the end of the month. The notable drop on day 31 is likely due to fewer months having 31 days, making the sample size smaller for that day.</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Daily Trip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50" r="0" b="-5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5459095"/>
          </a:xfrm>
          <a:prstGeom prst="rect">
            <a:avLst/>
          </a:prstGeom>
        </p:spPr>
        <p:txBody>
          <a:bodyPr anchor="t" rtlCol="false" tIns="0" lIns="0" bIns="0" rIns="0">
            <a:spAutoFit/>
          </a:bodyPr>
          <a:lstStyle/>
          <a:p>
            <a:pPr algn="l">
              <a:lnSpc>
                <a:spcPts val="3079"/>
              </a:lnSpc>
            </a:pPr>
            <a:r>
              <a:rPr lang="en-US" sz="2199">
                <a:solidFill>
                  <a:srgbClr val="E5E1DA"/>
                </a:solidFill>
                <a:latin typeface="Lato"/>
                <a:ea typeface="Lato"/>
                <a:cs typeface="Lato"/>
                <a:sym typeface="Lato"/>
              </a:rPr>
              <a:t>This bar chart displays trip frequency by hour of the day (0-23). There's a clear pattern showing:</a:t>
            </a:r>
          </a:p>
          <a:p>
            <a:pPr algn="l" marL="474979" indent="-237490" lvl="1">
              <a:lnSpc>
                <a:spcPts val="3079"/>
              </a:lnSpc>
              <a:buFont typeface="Arial"/>
              <a:buChar char="•"/>
            </a:pPr>
            <a:r>
              <a:rPr lang="en-US" sz="2199">
                <a:solidFill>
                  <a:srgbClr val="E5E1DA"/>
                </a:solidFill>
                <a:latin typeface="Lato"/>
                <a:ea typeface="Lato"/>
                <a:cs typeface="Lato"/>
                <a:sym typeface="Lato"/>
              </a:rPr>
              <a:t>Low activity during early morning hours (2-5 AM)</a:t>
            </a:r>
          </a:p>
          <a:p>
            <a:pPr algn="l" marL="474979" indent="-237490" lvl="1">
              <a:lnSpc>
                <a:spcPts val="3079"/>
              </a:lnSpc>
              <a:buFont typeface="Arial"/>
              <a:buChar char="•"/>
            </a:pPr>
            <a:r>
              <a:rPr lang="en-US" sz="2199">
                <a:solidFill>
                  <a:srgbClr val="E5E1DA"/>
                </a:solidFill>
                <a:latin typeface="Lato"/>
                <a:ea typeface="Lato"/>
                <a:cs typeface="Lato"/>
                <a:sym typeface="Lato"/>
              </a:rPr>
              <a:t>Morning rush hour peak around 8-9 AM</a:t>
            </a:r>
          </a:p>
          <a:p>
            <a:pPr algn="l" marL="474979" indent="-237490" lvl="1">
              <a:lnSpc>
                <a:spcPts val="3079"/>
              </a:lnSpc>
              <a:buFont typeface="Arial"/>
              <a:buChar char="•"/>
            </a:pPr>
            <a:r>
              <a:rPr lang="en-US" sz="2199">
                <a:solidFill>
                  <a:srgbClr val="E5E1DA"/>
                </a:solidFill>
                <a:latin typeface="Lato"/>
                <a:ea typeface="Lato"/>
                <a:cs typeface="Lato"/>
                <a:sym typeface="Lato"/>
              </a:rPr>
              <a:t>Sustained activity during business hours</a:t>
            </a:r>
          </a:p>
          <a:p>
            <a:pPr algn="l" marL="474979" indent="-237490" lvl="1">
              <a:lnSpc>
                <a:spcPts val="3079"/>
              </a:lnSpc>
              <a:buFont typeface="Arial"/>
              <a:buChar char="•"/>
            </a:pPr>
            <a:r>
              <a:rPr lang="en-US" sz="2199">
                <a:solidFill>
                  <a:srgbClr val="E5E1DA"/>
                </a:solidFill>
                <a:latin typeface="Lato"/>
                <a:ea typeface="Lato"/>
                <a:cs typeface="Lato"/>
                <a:sym typeface="Lato"/>
              </a:rPr>
              <a:t>Highest peak during evening rush hour (17-19)</a:t>
            </a:r>
          </a:p>
          <a:p>
            <a:pPr algn="l" marL="474979" indent="-237490" lvl="1">
              <a:lnSpc>
                <a:spcPts val="3079"/>
              </a:lnSpc>
              <a:spcBef>
                <a:spcPct val="0"/>
              </a:spcBef>
              <a:buFont typeface="Arial"/>
              <a:buChar char="•"/>
            </a:pPr>
            <a:r>
              <a:rPr lang="en-US" sz="2199">
                <a:solidFill>
                  <a:srgbClr val="E5E1DA"/>
                </a:solidFill>
                <a:latin typeface="Lato"/>
                <a:ea typeface="Lato"/>
                <a:cs typeface="Lato"/>
                <a:sym typeface="Lato"/>
              </a:rPr>
              <a:t>Gradual decline in late evening This pattern reflects typical urban transportation patterns with commuting peaks.</a:t>
            </a:r>
          </a:p>
          <a:p>
            <a:pPr algn="l">
              <a:lnSpc>
                <a:spcPts val="3079"/>
              </a:lnSpc>
              <a:spcBef>
                <a:spcPct val="0"/>
              </a:spcBef>
            </a:pP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Hourly Trip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490" r="0" b="-49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436562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histogram shows the distribution of directional bearings, measured in radians from -π to π. There are two prominent peaks around 0 and 2π/3, suggesting two primary travel directions in the dataset. This pattern could indicate major transportation corridors or common routes in the area, with most trips following these predominant directions.</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Bearing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4001474" y="1942872"/>
            <a:ext cx="10285052" cy="4249827"/>
            <a:chOff x="0" y="0"/>
            <a:chExt cx="2328152" cy="962002"/>
          </a:xfrm>
        </p:grpSpPr>
        <p:sp>
          <p:nvSpPr>
            <p:cNvPr name="Freeform 5" id="5"/>
            <p:cNvSpPr/>
            <p:nvPr/>
          </p:nvSpPr>
          <p:spPr>
            <a:xfrm flipH="false" flipV="false" rot="0">
              <a:off x="0" y="0"/>
              <a:ext cx="2328152" cy="962002"/>
            </a:xfrm>
            <a:custGeom>
              <a:avLst/>
              <a:gdLst/>
              <a:ahLst/>
              <a:cxnLst/>
              <a:rect r="r" b="b" t="t" l="l"/>
              <a:pathLst>
                <a:path h="962002" w="2328152">
                  <a:moveTo>
                    <a:pt x="17313" y="0"/>
                  </a:moveTo>
                  <a:lnTo>
                    <a:pt x="2310839" y="0"/>
                  </a:lnTo>
                  <a:cubicBezTo>
                    <a:pt x="2315431" y="0"/>
                    <a:pt x="2319835" y="1824"/>
                    <a:pt x="2323081" y="5071"/>
                  </a:cubicBezTo>
                  <a:cubicBezTo>
                    <a:pt x="2326328" y="8318"/>
                    <a:pt x="2328152" y="12721"/>
                    <a:pt x="2328152" y="17313"/>
                  </a:cubicBezTo>
                  <a:lnTo>
                    <a:pt x="2328152" y="944689"/>
                  </a:lnTo>
                  <a:cubicBezTo>
                    <a:pt x="2328152" y="954251"/>
                    <a:pt x="2320401" y="962002"/>
                    <a:pt x="2310839" y="962002"/>
                  </a:cubicBezTo>
                  <a:lnTo>
                    <a:pt x="17313" y="962002"/>
                  </a:lnTo>
                  <a:cubicBezTo>
                    <a:pt x="12721" y="962002"/>
                    <a:pt x="8318" y="960178"/>
                    <a:pt x="5071" y="956932"/>
                  </a:cubicBezTo>
                  <a:cubicBezTo>
                    <a:pt x="1824" y="953685"/>
                    <a:pt x="0" y="949281"/>
                    <a:pt x="0" y="944689"/>
                  </a:cubicBezTo>
                  <a:lnTo>
                    <a:pt x="0" y="17313"/>
                  </a:lnTo>
                  <a:cubicBezTo>
                    <a:pt x="0" y="12721"/>
                    <a:pt x="1824" y="8318"/>
                    <a:pt x="5071" y="5071"/>
                  </a:cubicBezTo>
                  <a:cubicBezTo>
                    <a:pt x="8318" y="1824"/>
                    <a:pt x="12721" y="0"/>
                    <a:pt x="17313" y="0"/>
                  </a:cubicBezTo>
                  <a:close/>
                </a:path>
              </a:pathLst>
            </a:custGeom>
            <a:blipFill>
              <a:blip r:embed="rId4"/>
              <a:stretch>
                <a:fillRect l="-502" t="0" r="-502" b="0"/>
              </a:stretch>
            </a:blipFill>
          </p:spPr>
        </p:sp>
      </p:grpSp>
      <p:grpSp>
        <p:nvGrpSpPr>
          <p:cNvPr name="Group 6" id="6"/>
          <p:cNvGrpSpPr/>
          <p:nvPr/>
        </p:nvGrpSpPr>
        <p:grpSpPr>
          <a:xfrm rot="0">
            <a:off x="3750085" y="6431745"/>
            <a:ext cx="11037879" cy="3728593"/>
            <a:chOff x="0" y="0"/>
            <a:chExt cx="4884005" cy="1649816"/>
          </a:xfrm>
        </p:grpSpPr>
        <p:sp>
          <p:nvSpPr>
            <p:cNvPr name="Freeform 7" id="7"/>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0" id="10"/>
          <p:cNvSpPr txBox="true"/>
          <p:nvPr/>
        </p:nvSpPr>
        <p:spPr>
          <a:xfrm rot="0">
            <a:off x="4132710" y="7419063"/>
            <a:ext cx="10022580" cy="2594369"/>
          </a:xfrm>
          <a:prstGeom prst="rect">
            <a:avLst/>
          </a:prstGeom>
        </p:spPr>
        <p:txBody>
          <a:bodyPr anchor="t" rtlCol="false" tIns="0" lIns="0" bIns="0" rIns="0">
            <a:spAutoFit/>
          </a:bodyPr>
          <a:lstStyle/>
          <a:p>
            <a:pPr algn="l">
              <a:lnSpc>
                <a:spcPts val="2953"/>
              </a:lnSpc>
            </a:pPr>
          </a:p>
          <a:p>
            <a:pPr algn="l" marL="455437" indent="-227718" lvl="1">
              <a:lnSpc>
                <a:spcPts val="2953"/>
              </a:lnSpc>
              <a:spcBef>
                <a:spcPct val="0"/>
              </a:spcBef>
              <a:buFont typeface="Arial"/>
              <a:buChar char="•"/>
            </a:pPr>
            <a:r>
              <a:rPr lang="en-US" sz="2109">
                <a:solidFill>
                  <a:srgbClr val="E5E1DA"/>
                </a:solidFill>
                <a:latin typeface="Lato"/>
                <a:ea typeface="Lato"/>
                <a:cs typeface="Lato"/>
                <a:sym typeface="Lato"/>
              </a:rPr>
              <a:t>Explanation: This box plot displays the distribution of taxi fares across different weather conditions (windy, cloudy, stormy, sunny, rainy). The vertical spread shows the range of fares, with dots representing outliers, suggesting how weather impacts fare prices. The plot reveals significant fare variations and extreme values across all weather types.</a:t>
            </a:r>
          </a:p>
          <a:p>
            <a:pPr algn="l">
              <a:lnSpc>
                <a:spcPts val="2953"/>
              </a:lnSpc>
              <a:spcBef>
                <a:spcPct val="0"/>
              </a:spcBef>
            </a:pPr>
          </a:p>
        </p:txBody>
      </p:sp>
      <p:sp>
        <p:nvSpPr>
          <p:cNvPr name="TextBox 11" id="11"/>
          <p:cNvSpPr txBox="true"/>
          <p:nvPr/>
        </p:nvSpPr>
        <p:spPr>
          <a:xfrm rot="0">
            <a:off x="4132710" y="6823310"/>
            <a:ext cx="5737565" cy="79913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Fare Distribution Analysis by Weather Conditions"</a:t>
            </a:r>
          </a:p>
        </p:txBody>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4001474" y="1942872"/>
            <a:ext cx="10285052" cy="4249827"/>
            <a:chOff x="0" y="0"/>
            <a:chExt cx="2328152" cy="962002"/>
          </a:xfrm>
        </p:grpSpPr>
        <p:sp>
          <p:nvSpPr>
            <p:cNvPr name="Freeform 5" id="5"/>
            <p:cNvSpPr/>
            <p:nvPr/>
          </p:nvSpPr>
          <p:spPr>
            <a:xfrm flipH="false" flipV="false" rot="0">
              <a:off x="0" y="0"/>
              <a:ext cx="2328152" cy="962002"/>
            </a:xfrm>
            <a:custGeom>
              <a:avLst/>
              <a:gdLst/>
              <a:ahLst/>
              <a:cxnLst/>
              <a:rect r="r" b="b" t="t" l="l"/>
              <a:pathLst>
                <a:path h="962002" w="2328152">
                  <a:moveTo>
                    <a:pt x="17313" y="0"/>
                  </a:moveTo>
                  <a:lnTo>
                    <a:pt x="2310839" y="0"/>
                  </a:lnTo>
                  <a:cubicBezTo>
                    <a:pt x="2315431" y="0"/>
                    <a:pt x="2319835" y="1824"/>
                    <a:pt x="2323081" y="5071"/>
                  </a:cubicBezTo>
                  <a:cubicBezTo>
                    <a:pt x="2326328" y="8318"/>
                    <a:pt x="2328152" y="12721"/>
                    <a:pt x="2328152" y="17313"/>
                  </a:cubicBezTo>
                  <a:lnTo>
                    <a:pt x="2328152" y="944689"/>
                  </a:lnTo>
                  <a:cubicBezTo>
                    <a:pt x="2328152" y="954251"/>
                    <a:pt x="2320401" y="962002"/>
                    <a:pt x="2310839" y="962002"/>
                  </a:cubicBezTo>
                  <a:lnTo>
                    <a:pt x="17313" y="962002"/>
                  </a:lnTo>
                  <a:cubicBezTo>
                    <a:pt x="12721" y="962002"/>
                    <a:pt x="8318" y="960178"/>
                    <a:pt x="5071" y="956932"/>
                  </a:cubicBezTo>
                  <a:cubicBezTo>
                    <a:pt x="1824" y="953685"/>
                    <a:pt x="0" y="949281"/>
                    <a:pt x="0" y="944689"/>
                  </a:cubicBezTo>
                  <a:lnTo>
                    <a:pt x="0" y="17313"/>
                  </a:lnTo>
                  <a:cubicBezTo>
                    <a:pt x="0" y="12721"/>
                    <a:pt x="1824" y="8318"/>
                    <a:pt x="5071" y="5071"/>
                  </a:cubicBezTo>
                  <a:cubicBezTo>
                    <a:pt x="8318" y="1824"/>
                    <a:pt x="12721" y="0"/>
                    <a:pt x="17313" y="0"/>
                  </a:cubicBezTo>
                  <a:close/>
                </a:path>
              </a:pathLst>
            </a:custGeom>
            <a:blipFill>
              <a:blip r:embed="rId4"/>
              <a:stretch>
                <a:fillRect l="-502" t="0" r="-502" b="0"/>
              </a:stretch>
            </a:blipFill>
          </p:spPr>
        </p:sp>
      </p:grpSp>
      <p:grpSp>
        <p:nvGrpSpPr>
          <p:cNvPr name="Group 6" id="6"/>
          <p:cNvGrpSpPr/>
          <p:nvPr/>
        </p:nvGrpSpPr>
        <p:grpSpPr>
          <a:xfrm rot="0">
            <a:off x="3750085" y="6431745"/>
            <a:ext cx="11037879" cy="3728593"/>
            <a:chOff x="0" y="0"/>
            <a:chExt cx="4884005" cy="1649816"/>
          </a:xfrm>
        </p:grpSpPr>
        <p:sp>
          <p:nvSpPr>
            <p:cNvPr name="Freeform 7" id="7"/>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0" id="10"/>
          <p:cNvSpPr txBox="true"/>
          <p:nvPr/>
        </p:nvSpPr>
        <p:spPr>
          <a:xfrm rot="0">
            <a:off x="4132710" y="7419063"/>
            <a:ext cx="10022580" cy="2222894"/>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bar chart compares the average distance of taxi rides under different weather conditions. Sunny weather shows the longest average trip distance at about 20 units, while windy conditions show the shortest at around 17 units. This suggests weather conditions may influence passengers' willingness to take longer trips.</a:t>
            </a:r>
          </a:p>
          <a:p>
            <a:pPr algn="l">
              <a:lnSpc>
                <a:spcPts val="2953"/>
              </a:lnSpc>
              <a:spcBef>
                <a:spcPct val="0"/>
              </a:spcBef>
            </a:pPr>
          </a:p>
        </p:txBody>
      </p:sp>
      <p:sp>
        <p:nvSpPr>
          <p:cNvPr name="TextBox 11" id="11"/>
          <p:cNvSpPr txBox="true"/>
          <p:nvPr/>
        </p:nvSpPr>
        <p:spPr>
          <a:xfrm rot="0">
            <a:off x="4132710" y="6823310"/>
            <a:ext cx="5889516"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Weather Impact on Trip Distances</a:t>
            </a:r>
          </a:p>
        </p:txBody>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3750085" y="6431745"/>
            <a:ext cx="11037879" cy="3728593"/>
            <a:chOff x="0" y="0"/>
            <a:chExt cx="4884005" cy="1649816"/>
          </a:xfrm>
        </p:grpSpPr>
        <p:sp>
          <p:nvSpPr>
            <p:cNvPr name="Freeform 5" id="5"/>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4076583" y="1901637"/>
            <a:ext cx="10384883" cy="4282458"/>
            <a:chOff x="0" y="0"/>
            <a:chExt cx="15398636" cy="6350000"/>
          </a:xfrm>
        </p:grpSpPr>
        <p:sp>
          <p:nvSpPr>
            <p:cNvPr name="Freeform 8" id="8"/>
            <p:cNvSpPr/>
            <p:nvPr/>
          </p:nvSpPr>
          <p:spPr>
            <a:xfrm flipH="false" flipV="false" rot="0">
              <a:off x="0" y="0"/>
              <a:ext cx="15399907" cy="6350000"/>
            </a:xfrm>
            <a:custGeom>
              <a:avLst/>
              <a:gdLst/>
              <a:ahLst/>
              <a:cxnLst/>
              <a:rect r="r" b="b" t="t" l="l"/>
              <a:pathLst>
                <a:path h="6350000" w="15399907">
                  <a:moveTo>
                    <a:pt x="14514754" y="0"/>
                  </a:moveTo>
                  <a:lnTo>
                    <a:pt x="883882" y="0"/>
                  </a:lnTo>
                  <a:cubicBezTo>
                    <a:pt x="394205" y="0"/>
                    <a:pt x="0" y="162560"/>
                    <a:pt x="0" y="364490"/>
                  </a:cubicBezTo>
                  <a:lnTo>
                    <a:pt x="0" y="5986780"/>
                  </a:lnTo>
                  <a:cubicBezTo>
                    <a:pt x="0" y="6187440"/>
                    <a:pt x="394205" y="6350000"/>
                    <a:pt x="883882" y="6350000"/>
                  </a:cubicBezTo>
                  <a:lnTo>
                    <a:pt x="14517835" y="6350000"/>
                  </a:lnTo>
                  <a:cubicBezTo>
                    <a:pt x="15004431" y="6350000"/>
                    <a:pt x="15399907" y="6187440"/>
                    <a:pt x="15399907" y="5985510"/>
                  </a:cubicBezTo>
                  <a:lnTo>
                    <a:pt x="15399907" y="364490"/>
                  </a:lnTo>
                  <a:cubicBezTo>
                    <a:pt x="15398635" y="162560"/>
                    <a:pt x="15004431" y="0"/>
                    <a:pt x="14514754" y="0"/>
                  </a:cubicBezTo>
                  <a:close/>
                </a:path>
              </a:pathLst>
            </a:custGeom>
            <a:blipFill>
              <a:blip r:embed="rId4"/>
              <a:stretch>
                <a:fillRect l="-220" t="0" r="-220" b="0"/>
              </a:stretch>
            </a:blipFill>
          </p:spPr>
        </p:sp>
      </p:grpSp>
      <p:sp>
        <p:nvSpPr>
          <p:cNvPr name="Freeform 9" id="9"/>
          <p:cNvSpPr/>
          <p:nvPr/>
        </p:nvSpPr>
        <p:spPr>
          <a:xfrm flipH="false" flipV="false" rot="0">
            <a:off x="14921576" y="1333401"/>
            <a:ext cx="721563" cy="6133287"/>
          </a:xfrm>
          <a:custGeom>
            <a:avLst/>
            <a:gdLst/>
            <a:ahLst/>
            <a:cxnLst/>
            <a:rect r="r" b="b" t="t" l="l"/>
            <a:pathLst>
              <a:path h="6133287" w="721563">
                <a:moveTo>
                  <a:pt x="0" y="0"/>
                </a:moveTo>
                <a:lnTo>
                  <a:pt x="721563" y="0"/>
                </a:lnTo>
                <a:lnTo>
                  <a:pt x="721563" y="6133287"/>
                </a:lnTo>
                <a:lnTo>
                  <a:pt x="0" y="6133287"/>
                </a:lnTo>
                <a:lnTo>
                  <a:pt x="0" y="0"/>
                </a:lnTo>
                <a:close/>
              </a:path>
            </a:pathLst>
          </a:custGeom>
          <a:blipFill>
            <a:blip r:embed="rId5"/>
            <a:stretch>
              <a:fillRect l="0" t="0" r="0" b="0"/>
            </a:stretch>
          </a:blipFill>
        </p:spPr>
      </p:sp>
      <p:sp>
        <p:nvSpPr>
          <p:cNvPr name="TextBox 10" id="10"/>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1" id="11"/>
          <p:cNvSpPr txBox="true"/>
          <p:nvPr/>
        </p:nvSpPr>
        <p:spPr>
          <a:xfrm rot="0">
            <a:off x="4132710" y="7419063"/>
            <a:ext cx="10022580" cy="2594369"/>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heat map shows the distribution of rides across different weather conditions and time periods, using color intensity to represent ride frequency. The gradient from purple to yellow indicates increasing ride density, with the scale on the right showing the fare ranges from 1000 to 6000+. This visualization helps identify peak riding patterns under various weather conditions.</a:t>
            </a:r>
          </a:p>
          <a:p>
            <a:pPr algn="l">
              <a:lnSpc>
                <a:spcPts val="2953"/>
              </a:lnSpc>
              <a:spcBef>
                <a:spcPct val="0"/>
              </a:spcBef>
            </a:pPr>
          </a:p>
        </p:txBody>
      </p:sp>
      <p:sp>
        <p:nvSpPr>
          <p:cNvPr name="TextBox 12" id="12"/>
          <p:cNvSpPr txBox="true"/>
          <p:nvPr/>
        </p:nvSpPr>
        <p:spPr>
          <a:xfrm rot="0">
            <a:off x="4132710" y="6823310"/>
            <a:ext cx="5874321"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Time and Weather Ride Density Analysis</a:t>
            </a:r>
          </a:p>
        </p:txBody>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3750085" y="6431745"/>
            <a:ext cx="11037879" cy="3728593"/>
            <a:chOff x="0" y="0"/>
            <a:chExt cx="4884005" cy="1649816"/>
          </a:xfrm>
        </p:grpSpPr>
        <p:sp>
          <p:nvSpPr>
            <p:cNvPr name="Freeform 5" id="5"/>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892665" y="2522259"/>
            <a:ext cx="14752718" cy="3661836"/>
            <a:chOff x="0" y="0"/>
            <a:chExt cx="25582727" cy="6350000"/>
          </a:xfrm>
        </p:grpSpPr>
        <p:sp>
          <p:nvSpPr>
            <p:cNvPr name="Freeform 8" id="8"/>
            <p:cNvSpPr/>
            <p:nvPr/>
          </p:nvSpPr>
          <p:spPr>
            <a:xfrm flipH="false" flipV="false" rot="0">
              <a:off x="0" y="0"/>
              <a:ext cx="25583998" cy="6350000"/>
            </a:xfrm>
            <a:custGeom>
              <a:avLst/>
              <a:gdLst/>
              <a:ahLst/>
              <a:cxnLst/>
              <a:rect r="r" b="b" t="t" l="l"/>
              <a:pathLst>
                <a:path h="6350000" w="25583998">
                  <a:moveTo>
                    <a:pt x="24114278" y="0"/>
                  </a:moveTo>
                  <a:lnTo>
                    <a:pt x="1468449" y="0"/>
                  </a:lnTo>
                  <a:cubicBezTo>
                    <a:pt x="654918" y="0"/>
                    <a:pt x="0" y="162560"/>
                    <a:pt x="0" y="364490"/>
                  </a:cubicBezTo>
                  <a:lnTo>
                    <a:pt x="0" y="5986780"/>
                  </a:lnTo>
                  <a:cubicBezTo>
                    <a:pt x="0" y="6187440"/>
                    <a:pt x="654918" y="6350000"/>
                    <a:pt x="1468449" y="6350000"/>
                  </a:cubicBezTo>
                  <a:lnTo>
                    <a:pt x="24119396" y="6350000"/>
                  </a:lnTo>
                  <a:cubicBezTo>
                    <a:pt x="24927810" y="6350000"/>
                    <a:pt x="25583998" y="6187440"/>
                    <a:pt x="25583998" y="5985510"/>
                  </a:cubicBezTo>
                  <a:lnTo>
                    <a:pt x="25583998" y="364490"/>
                  </a:lnTo>
                  <a:cubicBezTo>
                    <a:pt x="25582727" y="162560"/>
                    <a:pt x="24927810" y="0"/>
                    <a:pt x="24114278" y="0"/>
                  </a:cubicBezTo>
                  <a:close/>
                </a:path>
              </a:pathLst>
            </a:custGeom>
            <a:blipFill>
              <a:blip r:embed="rId4"/>
              <a:stretch>
                <a:fillRect l="-187" t="0" r="-187" b="0"/>
              </a:stretch>
            </a:blipFill>
          </p:spPr>
        </p:sp>
      </p:grpSp>
      <p:sp>
        <p:nvSpPr>
          <p:cNvPr name="TextBox 9" id="9"/>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0" id="10"/>
          <p:cNvSpPr txBox="true"/>
          <p:nvPr/>
        </p:nvSpPr>
        <p:spPr>
          <a:xfrm rot="0">
            <a:off x="4132710" y="7419063"/>
            <a:ext cx="10022580" cy="2222894"/>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circular plot displays taxi ride patterns over a 24-hour period, with two metrics shown (likely ride count and avg fare). The blue and red lines indicate different measurements, showing how taxi activity fluctuates throughout the day. The circular format makes it easy to see peak hours and compare morning vs. evening patterns.</a:t>
            </a:r>
          </a:p>
          <a:p>
            <a:pPr algn="l">
              <a:lnSpc>
                <a:spcPts val="2953"/>
              </a:lnSpc>
              <a:spcBef>
                <a:spcPct val="0"/>
              </a:spcBef>
            </a:pPr>
          </a:p>
        </p:txBody>
      </p:sp>
      <p:sp>
        <p:nvSpPr>
          <p:cNvPr name="TextBox 11" id="11"/>
          <p:cNvSpPr txBox="true"/>
          <p:nvPr/>
        </p:nvSpPr>
        <p:spPr>
          <a:xfrm rot="0">
            <a:off x="4132710" y="6823310"/>
            <a:ext cx="5136314"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24-Hour Ride Patterns</a:t>
            </a:r>
          </a:p>
        </p:txBody>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3750085" y="6431745"/>
            <a:ext cx="11037879" cy="3728593"/>
            <a:chOff x="0" y="0"/>
            <a:chExt cx="4884005" cy="1649816"/>
          </a:xfrm>
        </p:grpSpPr>
        <p:sp>
          <p:nvSpPr>
            <p:cNvPr name="Freeform 5" id="5"/>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3750085" y="1704900"/>
            <a:ext cx="11037879" cy="4479195"/>
            <a:chOff x="0" y="0"/>
            <a:chExt cx="25582727" cy="10381526"/>
          </a:xfrm>
        </p:grpSpPr>
        <p:sp>
          <p:nvSpPr>
            <p:cNvPr name="Freeform 8" id="8"/>
            <p:cNvSpPr/>
            <p:nvPr/>
          </p:nvSpPr>
          <p:spPr>
            <a:xfrm flipH="false" flipV="false" rot="0">
              <a:off x="0" y="0"/>
              <a:ext cx="25583998" cy="10381526"/>
            </a:xfrm>
            <a:custGeom>
              <a:avLst/>
              <a:gdLst/>
              <a:ahLst/>
              <a:cxnLst/>
              <a:rect r="r" b="b" t="t" l="l"/>
              <a:pathLst>
                <a:path h="10381526" w="25583998">
                  <a:moveTo>
                    <a:pt x="24114278" y="0"/>
                  </a:moveTo>
                  <a:lnTo>
                    <a:pt x="1468449" y="0"/>
                  </a:lnTo>
                  <a:cubicBezTo>
                    <a:pt x="654918" y="0"/>
                    <a:pt x="0" y="265767"/>
                    <a:pt x="0" y="595900"/>
                  </a:cubicBezTo>
                  <a:lnTo>
                    <a:pt x="0" y="9787703"/>
                  </a:lnTo>
                  <a:cubicBezTo>
                    <a:pt x="0" y="10115759"/>
                    <a:pt x="654918" y="10381526"/>
                    <a:pt x="1468449" y="10381526"/>
                  </a:cubicBezTo>
                  <a:lnTo>
                    <a:pt x="24119396" y="10381526"/>
                  </a:lnTo>
                  <a:cubicBezTo>
                    <a:pt x="24927810" y="10381526"/>
                    <a:pt x="25583998" y="10115759"/>
                    <a:pt x="25583998" y="9785626"/>
                  </a:cubicBezTo>
                  <a:lnTo>
                    <a:pt x="25583998" y="595900"/>
                  </a:lnTo>
                  <a:cubicBezTo>
                    <a:pt x="25582727" y="265767"/>
                    <a:pt x="24927810" y="0"/>
                    <a:pt x="24114278" y="0"/>
                  </a:cubicBezTo>
                  <a:close/>
                </a:path>
              </a:pathLst>
            </a:custGeom>
            <a:blipFill>
              <a:blip r:embed="rId4"/>
              <a:stretch>
                <a:fillRect l="-265" t="0" r="-265" b="0"/>
              </a:stretch>
            </a:blipFill>
          </p:spPr>
        </p:sp>
      </p:grpSp>
      <p:sp>
        <p:nvSpPr>
          <p:cNvPr name="TextBox 9" id="9"/>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0" id="10"/>
          <p:cNvSpPr txBox="true"/>
          <p:nvPr/>
        </p:nvSpPr>
        <p:spPr>
          <a:xfrm rot="0">
            <a:off x="4132710" y="7419063"/>
            <a:ext cx="10022580" cy="2222894"/>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bar chart shows the relationship between vehicle condition and average fares. All conditions (Excellent, Very Good, Good, and Bad) show similar fare levels around 11 units, suggesting that car condition has minimal impact on fare pricing. This might indicate that pricing is standardized regardless of vehicle quality.</a:t>
            </a:r>
          </a:p>
          <a:p>
            <a:pPr algn="l">
              <a:lnSpc>
                <a:spcPts val="2953"/>
              </a:lnSpc>
              <a:spcBef>
                <a:spcPct val="0"/>
              </a:spcBef>
            </a:pPr>
          </a:p>
        </p:txBody>
      </p:sp>
      <p:sp>
        <p:nvSpPr>
          <p:cNvPr name="TextBox 11" id="11"/>
          <p:cNvSpPr txBox="true"/>
          <p:nvPr/>
        </p:nvSpPr>
        <p:spPr>
          <a:xfrm rot="0">
            <a:off x="4132710" y="6823310"/>
            <a:ext cx="5136314"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Car Condition Impact on Fares</a:t>
            </a:r>
          </a:p>
        </p:txBody>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3750085" y="6431745"/>
            <a:ext cx="11037879" cy="3728593"/>
            <a:chOff x="0" y="0"/>
            <a:chExt cx="4884005" cy="1649816"/>
          </a:xfrm>
        </p:grpSpPr>
        <p:sp>
          <p:nvSpPr>
            <p:cNvPr name="Freeform 5" id="5"/>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3750085" y="1704900"/>
            <a:ext cx="11037879" cy="4479195"/>
            <a:chOff x="0" y="0"/>
            <a:chExt cx="25582727" cy="10381526"/>
          </a:xfrm>
        </p:grpSpPr>
        <p:sp>
          <p:nvSpPr>
            <p:cNvPr name="Freeform 8" id="8"/>
            <p:cNvSpPr/>
            <p:nvPr/>
          </p:nvSpPr>
          <p:spPr>
            <a:xfrm flipH="false" flipV="false" rot="0">
              <a:off x="0" y="0"/>
              <a:ext cx="25583998" cy="10381526"/>
            </a:xfrm>
            <a:custGeom>
              <a:avLst/>
              <a:gdLst/>
              <a:ahLst/>
              <a:cxnLst/>
              <a:rect r="r" b="b" t="t" l="l"/>
              <a:pathLst>
                <a:path h="10381526" w="25583998">
                  <a:moveTo>
                    <a:pt x="24114278" y="0"/>
                  </a:moveTo>
                  <a:lnTo>
                    <a:pt x="1468449" y="0"/>
                  </a:lnTo>
                  <a:cubicBezTo>
                    <a:pt x="654918" y="0"/>
                    <a:pt x="0" y="265767"/>
                    <a:pt x="0" y="595900"/>
                  </a:cubicBezTo>
                  <a:lnTo>
                    <a:pt x="0" y="9787703"/>
                  </a:lnTo>
                  <a:cubicBezTo>
                    <a:pt x="0" y="10115759"/>
                    <a:pt x="654918" y="10381526"/>
                    <a:pt x="1468449" y="10381526"/>
                  </a:cubicBezTo>
                  <a:lnTo>
                    <a:pt x="24119396" y="10381526"/>
                  </a:lnTo>
                  <a:cubicBezTo>
                    <a:pt x="24927810" y="10381526"/>
                    <a:pt x="25583998" y="10115759"/>
                    <a:pt x="25583998" y="9785626"/>
                  </a:cubicBezTo>
                  <a:lnTo>
                    <a:pt x="25583998" y="595900"/>
                  </a:lnTo>
                  <a:cubicBezTo>
                    <a:pt x="25582727" y="265767"/>
                    <a:pt x="24927810" y="0"/>
                    <a:pt x="24114278" y="0"/>
                  </a:cubicBezTo>
                  <a:close/>
                </a:path>
              </a:pathLst>
            </a:custGeom>
            <a:blipFill>
              <a:blip r:embed="rId4"/>
              <a:stretch>
                <a:fillRect l="-265" t="0" r="-265" b="0"/>
              </a:stretch>
            </a:blipFill>
          </p:spPr>
        </p:sp>
      </p:grpSp>
      <p:sp>
        <p:nvSpPr>
          <p:cNvPr name="TextBox 9" id="9"/>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0" id="10"/>
          <p:cNvSpPr txBox="true"/>
          <p:nvPr/>
        </p:nvSpPr>
        <p:spPr>
          <a:xfrm rot="0">
            <a:off x="4132710" y="7419063"/>
            <a:ext cx="10022580" cy="2222894"/>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scatter plot shows the distribution of trip distances across different vehicle conditions (Very Good, Excellent, Bad, Good). The dots represent individual trips, ranging from 0 to 10k distance units. There are clear outliers at higher distances, while most trips cluster in the lower range, regardless of vehicle condition.</a:t>
            </a:r>
          </a:p>
          <a:p>
            <a:pPr algn="l">
              <a:lnSpc>
                <a:spcPts val="2953"/>
              </a:lnSpc>
              <a:spcBef>
                <a:spcPct val="0"/>
              </a:spcBef>
            </a:pPr>
          </a:p>
        </p:txBody>
      </p:sp>
      <p:sp>
        <p:nvSpPr>
          <p:cNvPr name="TextBox 11" id="11"/>
          <p:cNvSpPr txBox="true"/>
          <p:nvPr/>
        </p:nvSpPr>
        <p:spPr>
          <a:xfrm rot="0">
            <a:off x="4132710" y="6823310"/>
            <a:ext cx="5136314"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Trip Distance by Vehicle Condition</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1180651" y="3422410"/>
            <a:ext cx="13355082" cy="5442407"/>
            <a:chOff x="0" y="0"/>
            <a:chExt cx="3517388" cy="1433391"/>
          </a:xfrm>
        </p:grpSpPr>
        <p:sp>
          <p:nvSpPr>
            <p:cNvPr name="Freeform 4" id="4"/>
            <p:cNvSpPr/>
            <p:nvPr/>
          </p:nvSpPr>
          <p:spPr>
            <a:xfrm flipH="false" flipV="false" rot="0">
              <a:off x="0" y="0"/>
              <a:ext cx="3517388" cy="1433391"/>
            </a:xfrm>
            <a:custGeom>
              <a:avLst/>
              <a:gdLst/>
              <a:ahLst/>
              <a:cxnLst/>
              <a:rect r="r" b="b" t="t" l="l"/>
              <a:pathLst>
                <a:path h="1433391" w="3517388">
                  <a:moveTo>
                    <a:pt x="11594" y="0"/>
                  </a:moveTo>
                  <a:lnTo>
                    <a:pt x="3505794" y="0"/>
                  </a:lnTo>
                  <a:cubicBezTo>
                    <a:pt x="3508869" y="0"/>
                    <a:pt x="3511818" y="1222"/>
                    <a:pt x="3513992" y="3396"/>
                  </a:cubicBezTo>
                  <a:cubicBezTo>
                    <a:pt x="3516166" y="5570"/>
                    <a:pt x="3517388" y="8519"/>
                    <a:pt x="3517388" y="11594"/>
                  </a:cubicBezTo>
                  <a:lnTo>
                    <a:pt x="3517388" y="1421797"/>
                  </a:lnTo>
                  <a:cubicBezTo>
                    <a:pt x="3517388" y="1424872"/>
                    <a:pt x="3516166" y="1427821"/>
                    <a:pt x="3513992" y="1429995"/>
                  </a:cubicBezTo>
                  <a:cubicBezTo>
                    <a:pt x="3511818" y="1432169"/>
                    <a:pt x="3508869" y="1433391"/>
                    <a:pt x="3505794" y="1433391"/>
                  </a:cubicBezTo>
                  <a:lnTo>
                    <a:pt x="11594" y="1433391"/>
                  </a:lnTo>
                  <a:cubicBezTo>
                    <a:pt x="8519" y="1433391"/>
                    <a:pt x="5570" y="1432169"/>
                    <a:pt x="3396" y="1429995"/>
                  </a:cubicBezTo>
                  <a:cubicBezTo>
                    <a:pt x="1222" y="1427821"/>
                    <a:pt x="0" y="1424872"/>
                    <a:pt x="0" y="1421797"/>
                  </a:cubicBezTo>
                  <a:lnTo>
                    <a:pt x="0" y="11594"/>
                  </a:lnTo>
                  <a:cubicBezTo>
                    <a:pt x="0" y="8519"/>
                    <a:pt x="1222" y="5570"/>
                    <a:pt x="3396" y="3396"/>
                  </a:cubicBezTo>
                  <a:cubicBezTo>
                    <a:pt x="5570" y="1222"/>
                    <a:pt x="8519" y="0"/>
                    <a:pt x="11594" y="0"/>
                  </a:cubicBezTo>
                  <a:close/>
                </a:path>
              </a:pathLst>
            </a:custGeom>
            <a:solidFill>
              <a:srgbClr val="000000"/>
            </a:solidFill>
            <a:ln w="38100" cap="sq">
              <a:solidFill>
                <a:srgbClr val="E5E1DA"/>
              </a:solidFill>
              <a:prstDash val="solid"/>
              <a:miter/>
            </a:ln>
          </p:spPr>
        </p:sp>
        <p:sp>
          <p:nvSpPr>
            <p:cNvPr name="TextBox 5" id="5"/>
            <p:cNvSpPr txBox="true"/>
            <p:nvPr/>
          </p:nvSpPr>
          <p:spPr>
            <a:xfrm>
              <a:off x="0" y="-38100"/>
              <a:ext cx="3517388" cy="147149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Freeform 7" id="7"/>
          <p:cNvSpPr/>
          <p:nvPr/>
        </p:nvSpPr>
        <p:spPr>
          <a:xfrm flipH="false" flipV="false" rot="0">
            <a:off x="14977667" y="1839074"/>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5985" y="713019"/>
            <a:ext cx="7273915" cy="2022475"/>
          </a:xfrm>
          <a:prstGeom prst="rect">
            <a:avLst/>
          </a:prstGeom>
        </p:spPr>
        <p:txBody>
          <a:bodyPr anchor="t" rtlCol="false" tIns="0" lIns="0" bIns="0" rIns="0">
            <a:spAutoFit/>
          </a:bodyPr>
          <a:lstStyle/>
          <a:p>
            <a:pPr algn="l">
              <a:lnSpc>
                <a:spcPts val="7699"/>
              </a:lnSpc>
            </a:pPr>
            <a:r>
              <a:rPr lang="en-US" sz="6999" b="true">
                <a:solidFill>
                  <a:srgbClr val="FBF9F1"/>
                </a:solidFill>
                <a:latin typeface="Poppins Bold"/>
                <a:ea typeface="Poppins Bold"/>
                <a:cs typeface="Poppins Bold"/>
                <a:sym typeface="Poppins Bold"/>
              </a:rPr>
              <a:t>TODAY'S AGENDA</a:t>
            </a:r>
          </a:p>
        </p:txBody>
      </p:sp>
      <p:sp>
        <p:nvSpPr>
          <p:cNvPr name="TextBox 9" id="9"/>
          <p:cNvSpPr txBox="true"/>
          <p:nvPr/>
        </p:nvSpPr>
        <p:spPr>
          <a:xfrm rot="0">
            <a:off x="2224052" y="3934895"/>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Introduction</a:t>
            </a:r>
          </a:p>
        </p:txBody>
      </p:sp>
      <p:sp>
        <p:nvSpPr>
          <p:cNvPr name="TextBox 10" id="10"/>
          <p:cNvSpPr txBox="true"/>
          <p:nvPr/>
        </p:nvSpPr>
        <p:spPr>
          <a:xfrm rot="0">
            <a:off x="1525526" y="3934895"/>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1</a:t>
            </a:r>
          </a:p>
        </p:txBody>
      </p:sp>
      <p:sp>
        <p:nvSpPr>
          <p:cNvPr name="TextBox 11" id="11"/>
          <p:cNvSpPr txBox="true"/>
          <p:nvPr/>
        </p:nvSpPr>
        <p:spPr>
          <a:xfrm rot="0">
            <a:off x="2224052" y="5073670"/>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Problem Statement</a:t>
            </a:r>
          </a:p>
        </p:txBody>
      </p:sp>
      <p:sp>
        <p:nvSpPr>
          <p:cNvPr name="TextBox 12" id="12"/>
          <p:cNvSpPr txBox="true"/>
          <p:nvPr/>
        </p:nvSpPr>
        <p:spPr>
          <a:xfrm rot="0">
            <a:off x="1525526" y="507367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2</a:t>
            </a:r>
          </a:p>
        </p:txBody>
      </p:sp>
      <p:sp>
        <p:nvSpPr>
          <p:cNvPr name="TextBox 13" id="13"/>
          <p:cNvSpPr txBox="true"/>
          <p:nvPr/>
        </p:nvSpPr>
        <p:spPr>
          <a:xfrm rot="0">
            <a:off x="2224052" y="6210320"/>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Our Innovative Solutions</a:t>
            </a:r>
          </a:p>
        </p:txBody>
      </p:sp>
      <p:sp>
        <p:nvSpPr>
          <p:cNvPr name="TextBox 14" id="14"/>
          <p:cNvSpPr txBox="true"/>
          <p:nvPr/>
        </p:nvSpPr>
        <p:spPr>
          <a:xfrm rot="0">
            <a:off x="1525526" y="621032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3</a:t>
            </a:r>
          </a:p>
        </p:txBody>
      </p:sp>
      <p:sp>
        <p:nvSpPr>
          <p:cNvPr name="TextBox 15" id="15"/>
          <p:cNvSpPr txBox="true"/>
          <p:nvPr/>
        </p:nvSpPr>
        <p:spPr>
          <a:xfrm rot="0">
            <a:off x="2224052" y="7346970"/>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Univariate analysis</a:t>
            </a:r>
          </a:p>
        </p:txBody>
      </p:sp>
      <p:sp>
        <p:nvSpPr>
          <p:cNvPr name="TextBox 16" id="16"/>
          <p:cNvSpPr txBox="true"/>
          <p:nvPr/>
        </p:nvSpPr>
        <p:spPr>
          <a:xfrm rot="0">
            <a:off x="1525526" y="734697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4</a:t>
            </a:r>
          </a:p>
        </p:txBody>
      </p:sp>
      <p:sp>
        <p:nvSpPr>
          <p:cNvPr name="TextBox 17" id="17"/>
          <p:cNvSpPr txBox="true"/>
          <p:nvPr/>
        </p:nvSpPr>
        <p:spPr>
          <a:xfrm rot="0">
            <a:off x="9621293" y="3938083"/>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Multivariate analysis</a:t>
            </a:r>
          </a:p>
        </p:txBody>
      </p:sp>
      <p:sp>
        <p:nvSpPr>
          <p:cNvPr name="TextBox 18" id="18"/>
          <p:cNvSpPr txBox="true"/>
          <p:nvPr/>
        </p:nvSpPr>
        <p:spPr>
          <a:xfrm rot="0">
            <a:off x="9624501" y="5074733"/>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Map analysis</a:t>
            </a:r>
          </a:p>
        </p:txBody>
      </p:sp>
      <p:sp>
        <p:nvSpPr>
          <p:cNvPr name="TextBox 19" id="19"/>
          <p:cNvSpPr txBox="true"/>
          <p:nvPr/>
        </p:nvSpPr>
        <p:spPr>
          <a:xfrm rot="0">
            <a:off x="8922767" y="3935958"/>
            <a:ext cx="444559" cy="422275"/>
          </a:xfrm>
          <a:prstGeom prst="rect">
            <a:avLst/>
          </a:prstGeom>
        </p:spPr>
        <p:txBody>
          <a:bodyPr anchor="t" rtlCol="false" tIns="0" lIns="0" bIns="0" rIns="0">
            <a:spAutoFit/>
          </a:bodyPr>
          <a:lstStyle/>
          <a:p>
            <a:pPr algn="r">
              <a:lnSpc>
                <a:spcPts val="3499"/>
              </a:lnSpc>
              <a:spcBef>
                <a:spcPct val="0"/>
              </a:spcBef>
            </a:pPr>
            <a:r>
              <a:rPr lang="en-US" sz="2499">
                <a:solidFill>
                  <a:srgbClr val="FFD944"/>
                </a:solidFill>
                <a:latin typeface="Lato"/>
                <a:ea typeface="Lato"/>
                <a:cs typeface="Lato"/>
                <a:sym typeface="Lato"/>
              </a:rPr>
              <a:t>5</a:t>
            </a:r>
          </a:p>
        </p:txBody>
      </p:sp>
      <p:sp>
        <p:nvSpPr>
          <p:cNvPr name="TextBox 20" id="20"/>
          <p:cNvSpPr txBox="true"/>
          <p:nvPr/>
        </p:nvSpPr>
        <p:spPr>
          <a:xfrm rot="0">
            <a:off x="8922767" y="5074733"/>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6</a:t>
            </a:r>
          </a:p>
        </p:txBody>
      </p:sp>
      <p:sp>
        <p:nvSpPr>
          <p:cNvPr name="TextBox 21" id="21"/>
          <p:cNvSpPr txBox="true"/>
          <p:nvPr/>
        </p:nvSpPr>
        <p:spPr>
          <a:xfrm rot="0">
            <a:off x="9621293" y="6211383"/>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Dashboard</a:t>
            </a:r>
          </a:p>
        </p:txBody>
      </p:sp>
      <p:sp>
        <p:nvSpPr>
          <p:cNvPr name="TextBox 22" id="22"/>
          <p:cNvSpPr txBox="true"/>
          <p:nvPr/>
        </p:nvSpPr>
        <p:spPr>
          <a:xfrm rot="0">
            <a:off x="8921721" y="621032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7</a:t>
            </a:r>
          </a:p>
        </p:txBody>
      </p:sp>
      <p:sp>
        <p:nvSpPr>
          <p:cNvPr name="TextBox 23" id="23"/>
          <p:cNvSpPr txBox="true"/>
          <p:nvPr/>
        </p:nvSpPr>
        <p:spPr>
          <a:xfrm rot="0">
            <a:off x="8922767" y="7348033"/>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8</a:t>
            </a:r>
          </a:p>
        </p:txBody>
      </p:sp>
      <p:sp>
        <p:nvSpPr>
          <p:cNvPr name="TextBox 24" id="24"/>
          <p:cNvSpPr txBox="true"/>
          <p:nvPr/>
        </p:nvSpPr>
        <p:spPr>
          <a:xfrm rot="0">
            <a:off x="9624501" y="7348033"/>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Thanks</a:t>
            </a: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7648745" y="-3139083"/>
            <a:ext cx="12526312" cy="13433042"/>
          </a:xfrm>
          <a:custGeom>
            <a:avLst/>
            <a:gdLst/>
            <a:ahLst/>
            <a:cxnLst/>
            <a:rect r="r" b="b" t="t" l="l"/>
            <a:pathLst>
              <a:path h="13433042" w="12526312">
                <a:moveTo>
                  <a:pt x="0" y="13433043"/>
                </a:moveTo>
                <a:lnTo>
                  <a:pt x="12526312" y="13433043"/>
                </a:lnTo>
                <a:lnTo>
                  <a:pt x="12526312" y="0"/>
                </a:lnTo>
                <a:lnTo>
                  <a:pt x="0" y="0"/>
                </a:lnTo>
                <a:lnTo>
                  <a:pt x="0" y="13433043"/>
                </a:lnTo>
                <a:close/>
              </a:path>
            </a:pathLst>
          </a:custGeom>
          <a:blipFill>
            <a:blip r:embed="rId2"/>
            <a:stretch>
              <a:fillRect l="0" t="0" r="0" b="0"/>
            </a:stretch>
          </a:blipFill>
        </p:spPr>
      </p:sp>
      <p:sp>
        <p:nvSpPr>
          <p:cNvPr name="Freeform 3" id="3"/>
          <p:cNvSpPr/>
          <p:nvPr/>
        </p:nvSpPr>
        <p:spPr>
          <a:xfrm flipH="false" flipV="false" rot="0">
            <a:off x="14787964" y="3338714"/>
            <a:ext cx="12968511" cy="7083492"/>
          </a:xfrm>
          <a:custGeom>
            <a:avLst/>
            <a:gdLst/>
            <a:ahLst/>
            <a:cxnLst/>
            <a:rect r="r" b="b" t="t" l="l"/>
            <a:pathLst>
              <a:path h="7083492" w="12968511">
                <a:moveTo>
                  <a:pt x="0" y="0"/>
                </a:moveTo>
                <a:lnTo>
                  <a:pt x="12968511" y="0"/>
                </a:lnTo>
                <a:lnTo>
                  <a:pt x="12968511" y="7083492"/>
                </a:lnTo>
                <a:lnTo>
                  <a:pt x="0" y="7083492"/>
                </a:lnTo>
                <a:lnTo>
                  <a:pt x="0" y="0"/>
                </a:lnTo>
                <a:close/>
              </a:path>
            </a:pathLst>
          </a:custGeom>
          <a:blipFill>
            <a:blip r:embed="rId3"/>
            <a:stretch>
              <a:fillRect l="-9750" t="0" r="0" b="-143185"/>
            </a:stretch>
          </a:blipFill>
        </p:spPr>
      </p:sp>
      <p:grpSp>
        <p:nvGrpSpPr>
          <p:cNvPr name="Group 4" id="4"/>
          <p:cNvGrpSpPr/>
          <p:nvPr/>
        </p:nvGrpSpPr>
        <p:grpSpPr>
          <a:xfrm rot="0">
            <a:off x="3750085" y="6431745"/>
            <a:ext cx="11037879" cy="3728593"/>
            <a:chOff x="0" y="0"/>
            <a:chExt cx="4884005" cy="1649816"/>
          </a:xfrm>
        </p:grpSpPr>
        <p:sp>
          <p:nvSpPr>
            <p:cNvPr name="Freeform 5" id="5"/>
            <p:cNvSpPr/>
            <p:nvPr/>
          </p:nvSpPr>
          <p:spPr>
            <a:xfrm flipH="false" flipV="false" rot="0">
              <a:off x="0" y="0"/>
              <a:ext cx="4884005" cy="1649816"/>
            </a:xfrm>
            <a:custGeom>
              <a:avLst/>
              <a:gdLst/>
              <a:ahLst/>
              <a:cxnLst/>
              <a:rect r="r" b="b" t="t" l="l"/>
              <a:pathLst>
                <a:path h="1649816" w="4884005">
                  <a:moveTo>
                    <a:pt x="14028" y="0"/>
                  </a:moveTo>
                  <a:lnTo>
                    <a:pt x="4869977" y="0"/>
                  </a:lnTo>
                  <a:cubicBezTo>
                    <a:pt x="4877724" y="0"/>
                    <a:pt x="4884005" y="6281"/>
                    <a:pt x="4884005" y="14028"/>
                  </a:cubicBezTo>
                  <a:lnTo>
                    <a:pt x="4884005" y="1635788"/>
                  </a:lnTo>
                  <a:cubicBezTo>
                    <a:pt x="4884005" y="1643535"/>
                    <a:pt x="4877724" y="1649816"/>
                    <a:pt x="4869977" y="1649816"/>
                  </a:cubicBezTo>
                  <a:lnTo>
                    <a:pt x="14028" y="1649816"/>
                  </a:lnTo>
                  <a:cubicBezTo>
                    <a:pt x="6281" y="1649816"/>
                    <a:pt x="0" y="1643535"/>
                    <a:pt x="0" y="1635788"/>
                  </a:cubicBezTo>
                  <a:lnTo>
                    <a:pt x="0" y="14028"/>
                  </a:lnTo>
                  <a:cubicBezTo>
                    <a:pt x="0" y="6281"/>
                    <a:pt x="6281" y="0"/>
                    <a:pt x="14028"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884005" cy="168791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3750085" y="1704900"/>
            <a:ext cx="11037879" cy="4479195"/>
            <a:chOff x="0" y="0"/>
            <a:chExt cx="25582727" cy="10381526"/>
          </a:xfrm>
        </p:grpSpPr>
        <p:sp>
          <p:nvSpPr>
            <p:cNvPr name="Freeform 8" id="8"/>
            <p:cNvSpPr/>
            <p:nvPr/>
          </p:nvSpPr>
          <p:spPr>
            <a:xfrm flipH="false" flipV="false" rot="0">
              <a:off x="0" y="0"/>
              <a:ext cx="25583998" cy="10381526"/>
            </a:xfrm>
            <a:custGeom>
              <a:avLst/>
              <a:gdLst/>
              <a:ahLst/>
              <a:cxnLst/>
              <a:rect r="r" b="b" t="t" l="l"/>
              <a:pathLst>
                <a:path h="10381526" w="25583998">
                  <a:moveTo>
                    <a:pt x="24114278" y="0"/>
                  </a:moveTo>
                  <a:lnTo>
                    <a:pt x="1468449" y="0"/>
                  </a:lnTo>
                  <a:cubicBezTo>
                    <a:pt x="654918" y="0"/>
                    <a:pt x="0" y="265767"/>
                    <a:pt x="0" y="595900"/>
                  </a:cubicBezTo>
                  <a:lnTo>
                    <a:pt x="0" y="9787703"/>
                  </a:lnTo>
                  <a:cubicBezTo>
                    <a:pt x="0" y="10115759"/>
                    <a:pt x="654918" y="10381526"/>
                    <a:pt x="1468449" y="10381526"/>
                  </a:cubicBezTo>
                  <a:lnTo>
                    <a:pt x="24119396" y="10381526"/>
                  </a:lnTo>
                  <a:cubicBezTo>
                    <a:pt x="24927810" y="10381526"/>
                    <a:pt x="25583998" y="10115759"/>
                    <a:pt x="25583998" y="9785626"/>
                  </a:cubicBezTo>
                  <a:lnTo>
                    <a:pt x="25583998" y="595900"/>
                  </a:lnTo>
                  <a:cubicBezTo>
                    <a:pt x="25582727" y="265767"/>
                    <a:pt x="24927810" y="0"/>
                    <a:pt x="24114278" y="0"/>
                  </a:cubicBezTo>
                  <a:close/>
                </a:path>
              </a:pathLst>
            </a:custGeom>
            <a:blipFill>
              <a:blip r:embed="rId4"/>
              <a:stretch>
                <a:fillRect l="-265" t="0" r="-265" b="0"/>
              </a:stretch>
            </a:blipFill>
          </p:spPr>
        </p:sp>
      </p:grpSp>
      <p:sp>
        <p:nvSpPr>
          <p:cNvPr name="Freeform 9" id="9"/>
          <p:cNvSpPr/>
          <p:nvPr/>
        </p:nvSpPr>
        <p:spPr>
          <a:xfrm flipH="false" flipV="false" rot="0">
            <a:off x="15010949" y="2136268"/>
            <a:ext cx="1394658" cy="6014464"/>
          </a:xfrm>
          <a:custGeom>
            <a:avLst/>
            <a:gdLst/>
            <a:ahLst/>
            <a:cxnLst/>
            <a:rect r="r" b="b" t="t" l="l"/>
            <a:pathLst>
              <a:path h="6014464" w="1394658">
                <a:moveTo>
                  <a:pt x="0" y="0"/>
                </a:moveTo>
                <a:lnTo>
                  <a:pt x="1394658" y="0"/>
                </a:lnTo>
                <a:lnTo>
                  <a:pt x="1394658" y="6014464"/>
                </a:lnTo>
                <a:lnTo>
                  <a:pt x="0" y="6014464"/>
                </a:lnTo>
                <a:lnTo>
                  <a:pt x="0" y="0"/>
                </a:lnTo>
                <a:close/>
              </a:path>
            </a:pathLst>
          </a:custGeom>
          <a:blipFill>
            <a:blip r:embed="rId5"/>
            <a:stretch>
              <a:fillRect l="0" t="0" r="0" b="0"/>
            </a:stretch>
          </a:blipFill>
        </p:spPr>
      </p:sp>
      <p:sp>
        <p:nvSpPr>
          <p:cNvPr name="TextBox 10" id="10"/>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MULTIVARIATE ANALYSIS</a:t>
            </a:r>
          </a:p>
        </p:txBody>
      </p:sp>
      <p:sp>
        <p:nvSpPr>
          <p:cNvPr name="TextBox 11" id="11"/>
          <p:cNvSpPr txBox="true"/>
          <p:nvPr/>
        </p:nvSpPr>
        <p:spPr>
          <a:xfrm rot="0">
            <a:off x="4132710" y="7419063"/>
            <a:ext cx="10022580" cy="2222894"/>
          </a:xfrm>
          <a:prstGeom prst="rect">
            <a:avLst/>
          </a:prstGeom>
        </p:spPr>
        <p:txBody>
          <a:bodyPr anchor="t" rtlCol="false" tIns="0" lIns="0" bIns="0" rIns="0">
            <a:spAutoFit/>
          </a:bodyPr>
          <a:lstStyle/>
          <a:p>
            <a:pPr algn="l" marL="455437" indent="-227718" lvl="1">
              <a:lnSpc>
                <a:spcPts val="2953"/>
              </a:lnSpc>
              <a:buFont typeface="Arial"/>
              <a:buChar char="•"/>
            </a:pPr>
            <a:r>
              <a:rPr lang="en-US" sz="2109">
                <a:solidFill>
                  <a:srgbClr val="E5E1DA"/>
                </a:solidFill>
                <a:latin typeface="Lato"/>
                <a:ea typeface="Lato"/>
                <a:cs typeface="Lato"/>
                <a:sym typeface="Lato"/>
              </a:rPr>
              <a:t>Explanation: This heat map displays the relationship between traffic conditions (Dense, Flow, Congested) and vehicle ratings (Excellent, Bad, Good, Very Good). The color gradient from blue to yellow indicates different intensity levels, with the scale showing values from 11.3 to higher numbers. This visualization helps identify how different traffic conditions affect vehicles of varying quality ratings.</a:t>
            </a:r>
          </a:p>
          <a:p>
            <a:pPr algn="l">
              <a:lnSpc>
                <a:spcPts val="2953"/>
              </a:lnSpc>
              <a:spcBef>
                <a:spcPct val="0"/>
              </a:spcBef>
            </a:pPr>
          </a:p>
        </p:txBody>
      </p:sp>
      <p:sp>
        <p:nvSpPr>
          <p:cNvPr name="TextBox 12" id="12"/>
          <p:cNvSpPr txBox="true"/>
          <p:nvPr/>
        </p:nvSpPr>
        <p:spPr>
          <a:xfrm rot="0">
            <a:off x="4132710" y="6823310"/>
            <a:ext cx="5136314" cy="399083"/>
          </a:xfrm>
          <a:prstGeom prst="rect">
            <a:avLst/>
          </a:prstGeom>
        </p:spPr>
        <p:txBody>
          <a:bodyPr anchor="t" rtlCol="false" tIns="0" lIns="0" bIns="0" rIns="0">
            <a:spAutoFit/>
          </a:bodyPr>
          <a:lstStyle/>
          <a:p>
            <a:pPr algn="l">
              <a:lnSpc>
                <a:spcPts val="3203"/>
              </a:lnSpc>
              <a:spcBef>
                <a:spcPct val="0"/>
              </a:spcBef>
            </a:pPr>
            <a:r>
              <a:rPr lang="en-US" b="true" sz="2288">
                <a:solidFill>
                  <a:srgbClr val="FBF9F1"/>
                </a:solidFill>
                <a:latin typeface="Lato Bold"/>
                <a:ea typeface="Lato Bold"/>
                <a:cs typeface="Lato Bold"/>
                <a:sym typeface="Lato Bold"/>
              </a:rPr>
              <a:t>Traffic Conditions Matrix</a:t>
            </a:r>
          </a:p>
        </p:txBody>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43288" y="-8080441"/>
            <a:ext cx="20031288" cy="14405769"/>
          </a:xfrm>
          <a:custGeom>
            <a:avLst/>
            <a:gdLst/>
            <a:ahLst/>
            <a:cxnLst/>
            <a:rect r="r" b="b" t="t" l="l"/>
            <a:pathLst>
              <a:path h="14405769" w="20031288">
                <a:moveTo>
                  <a:pt x="0" y="0"/>
                </a:moveTo>
                <a:lnTo>
                  <a:pt x="20031288" y="0"/>
                </a:lnTo>
                <a:lnTo>
                  <a:pt x="20031288" y="14405769"/>
                </a:lnTo>
                <a:lnTo>
                  <a:pt x="0" y="14405769"/>
                </a:lnTo>
                <a:lnTo>
                  <a:pt x="0" y="0"/>
                </a:lnTo>
                <a:close/>
              </a:path>
            </a:pathLst>
          </a:custGeom>
          <a:blipFill>
            <a:blip r:embed="rId2"/>
            <a:stretch>
              <a:fillRect l="-1233" t="-2943" r="-1233" b="0"/>
            </a:stretch>
          </a:blipFill>
        </p:spPr>
      </p:sp>
      <p:grpSp>
        <p:nvGrpSpPr>
          <p:cNvPr name="Group 3" id="3"/>
          <p:cNvGrpSpPr/>
          <p:nvPr/>
        </p:nvGrpSpPr>
        <p:grpSpPr>
          <a:xfrm rot="0">
            <a:off x="10651161" y="1863452"/>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782729" y="2054682"/>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3"/>
            <a:stretch>
              <a:fillRect l="0" t="0" r="0" b="0"/>
            </a:stretch>
          </a:blipFill>
        </p:spPr>
      </p:sp>
      <p:sp>
        <p:nvSpPr>
          <p:cNvPr name="TextBox 7" id="7"/>
          <p:cNvSpPr txBox="true"/>
          <p:nvPr/>
        </p:nvSpPr>
        <p:spPr>
          <a:xfrm rot="0">
            <a:off x="4525413" y="7326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THE DASHBOARD</a:t>
            </a:r>
          </a:p>
        </p:txBody>
      </p:sp>
      <p:sp>
        <p:nvSpPr>
          <p:cNvPr name="TextBox 8" id="8"/>
          <p:cNvSpPr txBox="true"/>
          <p:nvPr/>
        </p:nvSpPr>
        <p:spPr>
          <a:xfrm rot="0">
            <a:off x="11127025" y="2038807"/>
            <a:ext cx="4705071"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"HOURLY ACTIVITY HEATMAP</a:t>
            </a:r>
          </a:p>
        </p:txBody>
      </p:sp>
      <p:grpSp>
        <p:nvGrpSpPr>
          <p:cNvPr name="Group 9" id="9"/>
          <p:cNvGrpSpPr/>
          <p:nvPr/>
        </p:nvGrpSpPr>
        <p:grpSpPr>
          <a:xfrm rot="0">
            <a:off x="270410" y="3783199"/>
            <a:ext cx="11037879" cy="5965573"/>
            <a:chOff x="0" y="0"/>
            <a:chExt cx="25582727" cy="13826535"/>
          </a:xfrm>
        </p:grpSpPr>
        <p:sp>
          <p:nvSpPr>
            <p:cNvPr name="Freeform 10" id="10"/>
            <p:cNvSpPr/>
            <p:nvPr/>
          </p:nvSpPr>
          <p:spPr>
            <a:xfrm flipH="false" flipV="false" rot="0">
              <a:off x="0" y="0"/>
              <a:ext cx="25583998" cy="13826534"/>
            </a:xfrm>
            <a:custGeom>
              <a:avLst/>
              <a:gdLst/>
              <a:ahLst/>
              <a:cxnLst/>
              <a:rect r="r" b="b" t="t" l="l"/>
              <a:pathLst>
                <a:path h="13826534" w="25583998">
                  <a:moveTo>
                    <a:pt x="24114278" y="0"/>
                  </a:moveTo>
                  <a:lnTo>
                    <a:pt x="1468449" y="0"/>
                  </a:lnTo>
                  <a:cubicBezTo>
                    <a:pt x="654918" y="0"/>
                    <a:pt x="0" y="353959"/>
                    <a:pt x="0" y="793643"/>
                  </a:cubicBezTo>
                  <a:lnTo>
                    <a:pt x="0" y="13035657"/>
                  </a:lnTo>
                  <a:cubicBezTo>
                    <a:pt x="0" y="13472576"/>
                    <a:pt x="654918" y="13826534"/>
                    <a:pt x="1468449" y="13826534"/>
                  </a:cubicBezTo>
                  <a:lnTo>
                    <a:pt x="24119396" y="13826534"/>
                  </a:lnTo>
                  <a:cubicBezTo>
                    <a:pt x="24927810" y="13826534"/>
                    <a:pt x="25583998" y="13472576"/>
                    <a:pt x="25583998" y="13032891"/>
                  </a:cubicBezTo>
                  <a:lnTo>
                    <a:pt x="25583998" y="793643"/>
                  </a:lnTo>
                  <a:cubicBezTo>
                    <a:pt x="25582727" y="353959"/>
                    <a:pt x="24927810" y="0"/>
                    <a:pt x="24114278" y="0"/>
                  </a:cubicBezTo>
                  <a:close/>
                </a:path>
              </a:pathLst>
            </a:custGeom>
            <a:blipFill>
              <a:blip r:embed="rId4"/>
              <a:stretch>
                <a:fillRect l="0" t="-17790" r="0" b="-17790"/>
              </a:stretch>
            </a:blipFill>
          </p:spPr>
        </p:sp>
      </p:grpSp>
      <p:grpSp>
        <p:nvGrpSpPr>
          <p:cNvPr name="Group 11" id="11"/>
          <p:cNvGrpSpPr/>
          <p:nvPr/>
        </p:nvGrpSpPr>
        <p:grpSpPr>
          <a:xfrm rot="0">
            <a:off x="10651161" y="2896897"/>
            <a:ext cx="6823913" cy="3661955"/>
            <a:chOff x="0" y="0"/>
            <a:chExt cx="1797245" cy="964466"/>
          </a:xfrm>
        </p:grpSpPr>
        <p:sp>
          <p:nvSpPr>
            <p:cNvPr name="Freeform 12" id="12"/>
            <p:cNvSpPr/>
            <p:nvPr/>
          </p:nvSpPr>
          <p:spPr>
            <a:xfrm flipH="false" flipV="false" rot="0">
              <a:off x="0" y="0"/>
              <a:ext cx="1797245" cy="964466"/>
            </a:xfrm>
            <a:custGeom>
              <a:avLst/>
              <a:gdLst/>
              <a:ahLst/>
              <a:cxnLst/>
              <a:rect r="r" b="b" t="t" l="l"/>
              <a:pathLst>
                <a:path h="964466" w="1797245">
                  <a:moveTo>
                    <a:pt x="22691" y="0"/>
                  </a:moveTo>
                  <a:lnTo>
                    <a:pt x="1774554" y="0"/>
                  </a:lnTo>
                  <a:cubicBezTo>
                    <a:pt x="1787086" y="0"/>
                    <a:pt x="1797245" y="10159"/>
                    <a:pt x="1797245" y="22691"/>
                  </a:cubicBezTo>
                  <a:lnTo>
                    <a:pt x="1797245" y="941775"/>
                  </a:lnTo>
                  <a:cubicBezTo>
                    <a:pt x="1797245" y="954307"/>
                    <a:pt x="1787086" y="964466"/>
                    <a:pt x="1774554" y="964466"/>
                  </a:cubicBezTo>
                  <a:lnTo>
                    <a:pt x="22691" y="964466"/>
                  </a:lnTo>
                  <a:cubicBezTo>
                    <a:pt x="10159" y="964466"/>
                    <a:pt x="0" y="954307"/>
                    <a:pt x="0" y="941775"/>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3" id="13"/>
            <p:cNvSpPr txBox="true"/>
            <p:nvPr/>
          </p:nvSpPr>
          <p:spPr>
            <a:xfrm>
              <a:off x="0" y="-38100"/>
              <a:ext cx="1797245" cy="1002566"/>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1127025" y="3146089"/>
            <a:ext cx="5872185" cy="2334895"/>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(3D Surface Plot): This 3D visualization shows activity patterns across hours and days of the month. Peak periods appear in warmer colors (orange/red), while quieter periods are shown in cooler colors (purple), helping identify busy times and operational patterns.</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43288" y="-8080441"/>
            <a:ext cx="20031288" cy="14405769"/>
          </a:xfrm>
          <a:custGeom>
            <a:avLst/>
            <a:gdLst/>
            <a:ahLst/>
            <a:cxnLst/>
            <a:rect r="r" b="b" t="t" l="l"/>
            <a:pathLst>
              <a:path h="14405769" w="20031288">
                <a:moveTo>
                  <a:pt x="0" y="0"/>
                </a:moveTo>
                <a:lnTo>
                  <a:pt x="20031288" y="0"/>
                </a:lnTo>
                <a:lnTo>
                  <a:pt x="20031288" y="14405769"/>
                </a:lnTo>
                <a:lnTo>
                  <a:pt x="0" y="14405769"/>
                </a:lnTo>
                <a:lnTo>
                  <a:pt x="0" y="0"/>
                </a:lnTo>
                <a:close/>
              </a:path>
            </a:pathLst>
          </a:custGeom>
          <a:blipFill>
            <a:blip r:embed="rId2"/>
            <a:stretch>
              <a:fillRect l="-1233" t="-2943" r="-1233" b="0"/>
            </a:stretch>
          </a:blipFill>
        </p:spPr>
      </p:sp>
      <p:grpSp>
        <p:nvGrpSpPr>
          <p:cNvPr name="Group 3" id="3"/>
          <p:cNvGrpSpPr/>
          <p:nvPr/>
        </p:nvGrpSpPr>
        <p:grpSpPr>
          <a:xfrm rot="0">
            <a:off x="10651161" y="1863452"/>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782729" y="2054682"/>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3"/>
            <a:stretch>
              <a:fillRect l="0" t="0" r="0" b="0"/>
            </a:stretch>
          </a:blipFill>
        </p:spPr>
      </p:sp>
      <p:sp>
        <p:nvSpPr>
          <p:cNvPr name="TextBox 7" id="7"/>
          <p:cNvSpPr txBox="true"/>
          <p:nvPr/>
        </p:nvSpPr>
        <p:spPr>
          <a:xfrm rot="0">
            <a:off x="4525413" y="7326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THE DASHBOARD</a:t>
            </a:r>
          </a:p>
        </p:txBody>
      </p:sp>
      <p:sp>
        <p:nvSpPr>
          <p:cNvPr name="TextBox 8" id="8"/>
          <p:cNvSpPr txBox="true"/>
          <p:nvPr/>
        </p:nvSpPr>
        <p:spPr>
          <a:xfrm rot="0">
            <a:off x="11127025" y="2038807"/>
            <a:ext cx="565570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WEATHER DISTRIBUTION ANALYSIS</a:t>
            </a:r>
          </a:p>
        </p:txBody>
      </p:sp>
      <p:grpSp>
        <p:nvGrpSpPr>
          <p:cNvPr name="Group 9" id="9"/>
          <p:cNvGrpSpPr/>
          <p:nvPr/>
        </p:nvGrpSpPr>
        <p:grpSpPr>
          <a:xfrm rot="0">
            <a:off x="270410" y="3804441"/>
            <a:ext cx="6730366" cy="5944330"/>
            <a:chOff x="0" y="0"/>
            <a:chExt cx="25582727" cy="22594936"/>
          </a:xfrm>
        </p:grpSpPr>
        <p:sp>
          <p:nvSpPr>
            <p:cNvPr name="Freeform 10" id="10"/>
            <p:cNvSpPr/>
            <p:nvPr/>
          </p:nvSpPr>
          <p:spPr>
            <a:xfrm flipH="false" flipV="false" rot="0">
              <a:off x="0" y="0"/>
              <a:ext cx="25583998" cy="22594936"/>
            </a:xfrm>
            <a:custGeom>
              <a:avLst/>
              <a:gdLst/>
              <a:ahLst/>
              <a:cxnLst/>
              <a:rect r="r" b="b" t="t" l="l"/>
              <a:pathLst>
                <a:path h="22594936" w="25583998">
                  <a:moveTo>
                    <a:pt x="24114278" y="0"/>
                  </a:moveTo>
                  <a:lnTo>
                    <a:pt x="1468449" y="0"/>
                  </a:lnTo>
                  <a:cubicBezTo>
                    <a:pt x="654918" y="0"/>
                    <a:pt x="0" y="578430"/>
                    <a:pt x="0" y="1296949"/>
                  </a:cubicBezTo>
                  <a:lnTo>
                    <a:pt x="0" y="21302506"/>
                  </a:lnTo>
                  <a:cubicBezTo>
                    <a:pt x="0" y="22016506"/>
                    <a:pt x="654918" y="22594936"/>
                    <a:pt x="1468449" y="22594936"/>
                  </a:cubicBezTo>
                  <a:lnTo>
                    <a:pt x="24119396" y="22594936"/>
                  </a:lnTo>
                  <a:cubicBezTo>
                    <a:pt x="24927810" y="22594936"/>
                    <a:pt x="25583998" y="22016506"/>
                    <a:pt x="25583998" y="21297985"/>
                  </a:cubicBezTo>
                  <a:lnTo>
                    <a:pt x="25583998" y="1296949"/>
                  </a:lnTo>
                  <a:cubicBezTo>
                    <a:pt x="25582727" y="578430"/>
                    <a:pt x="24927810" y="0"/>
                    <a:pt x="24114278" y="0"/>
                  </a:cubicBezTo>
                  <a:close/>
                </a:path>
              </a:pathLst>
            </a:custGeom>
            <a:blipFill>
              <a:blip r:embed="rId4"/>
              <a:stretch>
                <a:fillRect l="0" t="-3900" r="0" b="-3900"/>
              </a:stretch>
            </a:blipFill>
          </p:spPr>
        </p:sp>
      </p:grpSp>
      <p:grpSp>
        <p:nvGrpSpPr>
          <p:cNvPr name="Group 11" id="11"/>
          <p:cNvGrpSpPr/>
          <p:nvPr/>
        </p:nvGrpSpPr>
        <p:grpSpPr>
          <a:xfrm rot="0">
            <a:off x="10651161" y="2896897"/>
            <a:ext cx="6823913" cy="3525199"/>
            <a:chOff x="0" y="0"/>
            <a:chExt cx="1797245" cy="928448"/>
          </a:xfrm>
        </p:grpSpPr>
        <p:sp>
          <p:nvSpPr>
            <p:cNvPr name="Freeform 12" id="12"/>
            <p:cNvSpPr/>
            <p:nvPr/>
          </p:nvSpPr>
          <p:spPr>
            <a:xfrm flipH="false" flipV="false" rot="0">
              <a:off x="0" y="0"/>
              <a:ext cx="1797245" cy="928448"/>
            </a:xfrm>
            <a:custGeom>
              <a:avLst/>
              <a:gdLst/>
              <a:ahLst/>
              <a:cxnLst/>
              <a:rect r="r" b="b" t="t" l="l"/>
              <a:pathLst>
                <a:path h="928448" w="1797245">
                  <a:moveTo>
                    <a:pt x="22691" y="0"/>
                  </a:moveTo>
                  <a:lnTo>
                    <a:pt x="1774554" y="0"/>
                  </a:lnTo>
                  <a:cubicBezTo>
                    <a:pt x="1787086" y="0"/>
                    <a:pt x="1797245" y="10159"/>
                    <a:pt x="1797245" y="22691"/>
                  </a:cubicBezTo>
                  <a:lnTo>
                    <a:pt x="1797245" y="905757"/>
                  </a:lnTo>
                  <a:cubicBezTo>
                    <a:pt x="1797245" y="918289"/>
                    <a:pt x="1787086" y="928448"/>
                    <a:pt x="1774554" y="928448"/>
                  </a:cubicBezTo>
                  <a:lnTo>
                    <a:pt x="22691" y="928448"/>
                  </a:lnTo>
                  <a:cubicBezTo>
                    <a:pt x="10159" y="928448"/>
                    <a:pt x="0" y="918289"/>
                    <a:pt x="0" y="905757"/>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3" id="13"/>
            <p:cNvSpPr txBox="true"/>
            <p:nvPr/>
          </p:nvSpPr>
          <p:spPr>
            <a:xfrm>
              <a:off x="0" y="-38100"/>
              <a:ext cx="1797245" cy="966548"/>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1127025" y="3347452"/>
            <a:ext cx="5872185" cy="2334895"/>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 Explanation: Weather conditions are evenly distributed with rainy, cloudy, sunny, and stormy each at 20%, while windy conditions occur 19.9% of the time. This balanced distribution suggests consistent weather variability in the region.</a:t>
            </a:r>
          </a:p>
        </p:txBody>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43288" y="-8080441"/>
            <a:ext cx="20031288" cy="14405769"/>
          </a:xfrm>
          <a:custGeom>
            <a:avLst/>
            <a:gdLst/>
            <a:ahLst/>
            <a:cxnLst/>
            <a:rect r="r" b="b" t="t" l="l"/>
            <a:pathLst>
              <a:path h="14405769" w="20031288">
                <a:moveTo>
                  <a:pt x="0" y="0"/>
                </a:moveTo>
                <a:lnTo>
                  <a:pt x="20031288" y="0"/>
                </a:lnTo>
                <a:lnTo>
                  <a:pt x="20031288" y="14405769"/>
                </a:lnTo>
                <a:lnTo>
                  <a:pt x="0" y="14405769"/>
                </a:lnTo>
                <a:lnTo>
                  <a:pt x="0" y="0"/>
                </a:lnTo>
                <a:close/>
              </a:path>
            </a:pathLst>
          </a:custGeom>
          <a:blipFill>
            <a:blip r:embed="rId2"/>
            <a:stretch>
              <a:fillRect l="-1233" t="-2943" r="-1233" b="0"/>
            </a:stretch>
          </a:blipFill>
        </p:spPr>
      </p:sp>
      <p:grpSp>
        <p:nvGrpSpPr>
          <p:cNvPr name="Group 3" id="3"/>
          <p:cNvGrpSpPr/>
          <p:nvPr/>
        </p:nvGrpSpPr>
        <p:grpSpPr>
          <a:xfrm rot="0">
            <a:off x="10651161" y="1863452"/>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782729" y="2054682"/>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3"/>
            <a:stretch>
              <a:fillRect l="0" t="0" r="0" b="0"/>
            </a:stretch>
          </a:blipFill>
        </p:spPr>
      </p:sp>
      <p:sp>
        <p:nvSpPr>
          <p:cNvPr name="TextBox 7" id="7"/>
          <p:cNvSpPr txBox="true"/>
          <p:nvPr/>
        </p:nvSpPr>
        <p:spPr>
          <a:xfrm rot="0">
            <a:off x="4525413" y="7326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THE DASHBOARD</a:t>
            </a:r>
          </a:p>
        </p:txBody>
      </p:sp>
      <p:sp>
        <p:nvSpPr>
          <p:cNvPr name="TextBox 8" id="8"/>
          <p:cNvSpPr txBox="true"/>
          <p:nvPr/>
        </p:nvSpPr>
        <p:spPr>
          <a:xfrm rot="0">
            <a:off x="11127025" y="2038807"/>
            <a:ext cx="5054558"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VEHICLE CONDITION IMPACT</a:t>
            </a:r>
          </a:p>
        </p:txBody>
      </p:sp>
      <p:grpSp>
        <p:nvGrpSpPr>
          <p:cNvPr name="Group 9" id="9"/>
          <p:cNvGrpSpPr/>
          <p:nvPr/>
        </p:nvGrpSpPr>
        <p:grpSpPr>
          <a:xfrm rot="0">
            <a:off x="270410" y="3395077"/>
            <a:ext cx="6730366" cy="6353694"/>
            <a:chOff x="0" y="0"/>
            <a:chExt cx="25582727" cy="24150965"/>
          </a:xfrm>
        </p:grpSpPr>
        <p:sp>
          <p:nvSpPr>
            <p:cNvPr name="Freeform 10" id="10"/>
            <p:cNvSpPr/>
            <p:nvPr/>
          </p:nvSpPr>
          <p:spPr>
            <a:xfrm flipH="false" flipV="false" rot="0">
              <a:off x="0" y="0"/>
              <a:ext cx="25583998" cy="24150965"/>
            </a:xfrm>
            <a:custGeom>
              <a:avLst/>
              <a:gdLst/>
              <a:ahLst/>
              <a:cxnLst/>
              <a:rect r="r" b="b" t="t" l="l"/>
              <a:pathLst>
                <a:path h="24150965" w="25583998">
                  <a:moveTo>
                    <a:pt x="24114278" y="0"/>
                  </a:moveTo>
                  <a:lnTo>
                    <a:pt x="1468449" y="0"/>
                  </a:lnTo>
                  <a:cubicBezTo>
                    <a:pt x="654918" y="0"/>
                    <a:pt x="0" y="618265"/>
                    <a:pt x="0" y="1386265"/>
                  </a:cubicBezTo>
                  <a:lnTo>
                    <a:pt x="0" y="22769531"/>
                  </a:lnTo>
                  <a:cubicBezTo>
                    <a:pt x="0" y="23532702"/>
                    <a:pt x="654918" y="24150965"/>
                    <a:pt x="1468449" y="24150965"/>
                  </a:cubicBezTo>
                  <a:lnTo>
                    <a:pt x="24119396" y="24150965"/>
                  </a:lnTo>
                  <a:cubicBezTo>
                    <a:pt x="24927810" y="24150965"/>
                    <a:pt x="25583998" y="23532702"/>
                    <a:pt x="25583998" y="22764699"/>
                  </a:cubicBezTo>
                  <a:lnTo>
                    <a:pt x="25583998" y="1386265"/>
                  </a:lnTo>
                  <a:cubicBezTo>
                    <a:pt x="25582727" y="618265"/>
                    <a:pt x="24927810" y="0"/>
                    <a:pt x="24114278" y="0"/>
                  </a:cubicBezTo>
                  <a:close/>
                </a:path>
              </a:pathLst>
            </a:custGeom>
            <a:blipFill>
              <a:blip r:embed="rId4"/>
              <a:stretch>
                <a:fillRect l="0" t="-3313" r="0" b="-3313"/>
              </a:stretch>
            </a:blipFill>
          </p:spPr>
        </p:sp>
      </p:grpSp>
      <p:grpSp>
        <p:nvGrpSpPr>
          <p:cNvPr name="Group 11" id="11"/>
          <p:cNvGrpSpPr/>
          <p:nvPr/>
        </p:nvGrpSpPr>
        <p:grpSpPr>
          <a:xfrm rot="0">
            <a:off x="10651161" y="2896897"/>
            <a:ext cx="6823913" cy="3675028"/>
            <a:chOff x="0" y="0"/>
            <a:chExt cx="1797245" cy="967909"/>
          </a:xfrm>
        </p:grpSpPr>
        <p:sp>
          <p:nvSpPr>
            <p:cNvPr name="Freeform 12" id="12"/>
            <p:cNvSpPr/>
            <p:nvPr/>
          </p:nvSpPr>
          <p:spPr>
            <a:xfrm flipH="false" flipV="false" rot="0">
              <a:off x="0" y="0"/>
              <a:ext cx="1797245" cy="967909"/>
            </a:xfrm>
            <a:custGeom>
              <a:avLst/>
              <a:gdLst/>
              <a:ahLst/>
              <a:cxnLst/>
              <a:rect r="r" b="b" t="t" l="l"/>
              <a:pathLst>
                <a:path h="967909" w="1797245">
                  <a:moveTo>
                    <a:pt x="22691" y="0"/>
                  </a:moveTo>
                  <a:lnTo>
                    <a:pt x="1774554" y="0"/>
                  </a:lnTo>
                  <a:cubicBezTo>
                    <a:pt x="1787086" y="0"/>
                    <a:pt x="1797245" y="10159"/>
                    <a:pt x="1797245" y="22691"/>
                  </a:cubicBezTo>
                  <a:lnTo>
                    <a:pt x="1797245" y="945218"/>
                  </a:lnTo>
                  <a:cubicBezTo>
                    <a:pt x="1797245" y="957750"/>
                    <a:pt x="1787086" y="967909"/>
                    <a:pt x="1774554" y="967909"/>
                  </a:cubicBezTo>
                  <a:lnTo>
                    <a:pt x="22691" y="967909"/>
                  </a:lnTo>
                  <a:cubicBezTo>
                    <a:pt x="10159" y="967909"/>
                    <a:pt x="0" y="957750"/>
                    <a:pt x="0" y="945218"/>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3" id="13"/>
            <p:cNvSpPr txBox="true"/>
            <p:nvPr/>
          </p:nvSpPr>
          <p:spPr>
            <a:xfrm>
              <a:off x="0" y="-38100"/>
              <a:ext cx="1797245" cy="1006009"/>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1127025" y="3347452"/>
            <a:ext cx="5872185" cy="2334895"/>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Explanation: Bar graph comparing average fares across different vehicle conditions (Bad, Good, Excellent, Very Good). Interestingly, the average fare remains consistent regardless of vehicle condition, suggesting condition may not significantly influence pricing.</a:t>
            </a:r>
          </a:p>
        </p:txBody>
      </p:sp>
    </p:spTree>
  </p:cSld>
  <p:clrMapOvr>
    <a:masterClrMapping/>
  </p:clrMapOvr>
  <p:transition spd="slow">
    <p:push dir="l"/>
  </p:transition>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43288" y="-8080441"/>
            <a:ext cx="20031288" cy="14405769"/>
          </a:xfrm>
          <a:custGeom>
            <a:avLst/>
            <a:gdLst/>
            <a:ahLst/>
            <a:cxnLst/>
            <a:rect r="r" b="b" t="t" l="l"/>
            <a:pathLst>
              <a:path h="14405769" w="20031288">
                <a:moveTo>
                  <a:pt x="0" y="0"/>
                </a:moveTo>
                <a:lnTo>
                  <a:pt x="20031288" y="0"/>
                </a:lnTo>
                <a:lnTo>
                  <a:pt x="20031288" y="14405769"/>
                </a:lnTo>
                <a:lnTo>
                  <a:pt x="0" y="14405769"/>
                </a:lnTo>
                <a:lnTo>
                  <a:pt x="0" y="0"/>
                </a:lnTo>
                <a:close/>
              </a:path>
            </a:pathLst>
          </a:custGeom>
          <a:blipFill>
            <a:blip r:embed="rId2"/>
            <a:stretch>
              <a:fillRect l="-1233" t="-2943" r="-1233" b="0"/>
            </a:stretch>
          </a:blipFill>
        </p:spPr>
      </p:sp>
      <p:grpSp>
        <p:nvGrpSpPr>
          <p:cNvPr name="Group 3" id="3"/>
          <p:cNvGrpSpPr/>
          <p:nvPr/>
        </p:nvGrpSpPr>
        <p:grpSpPr>
          <a:xfrm rot="0">
            <a:off x="10651161" y="1863452"/>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782729" y="2054682"/>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3"/>
            <a:stretch>
              <a:fillRect l="0" t="0" r="0" b="0"/>
            </a:stretch>
          </a:blipFill>
        </p:spPr>
      </p:sp>
      <p:grpSp>
        <p:nvGrpSpPr>
          <p:cNvPr name="Group 7" id="7"/>
          <p:cNvGrpSpPr/>
          <p:nvPr/>
        </p:nvGrpSpPr>
        <p:grpSpPr>
          <a:xfrm rot="0">
            <a:off x="270410" y="3783199"/>
            <a:ext cx="7041571" cy="5965573"/>
            <a:chOff x="0" y="0"/>
            <a:chExt cx="16320399" cy="13826535"/>
          </a:xfrm>
        </p:grpSpPr>
        <p:sp>
          <p:nvSpPr>
            <p:cNvPr name="Freeform 8" id="8"/>
            <p:cNvSpPr/>
            <p:nvPr/>
          </p:nvSpPr>
          <p:spPr>
            <a:xfrm flipH="false" flipV="false" rot="0">
              <a:off x="0" y="0"/>
              <a:ext cx="16321669" cy="13826534"/>
            </a:xfrm>
            <a:custGeom>
              <a:avLst/>
              <a:gdLst/>
              <a:ahLst/>
              <a:cxnLst/>
              <a:rect r="r" b="b" t="t" l="l"/>
              <a:pathLst>
                <a:path h="13826534" w="16321669">
                  <a:moveTo>
                    <a:pt x="15383608" y="0"/>
                  </a:moveTo>
                  <a:lnTo>
                    <a:pt x="936791" y="0"/>
                  </a:lnTo>
                  <a:cubicBezTo>
                    <a:pt x="417802" y="0"/>
                    <a:pt x="0" y="353959"/>
                    <a:pt x="0" y="793643"/>
                  </a:cubicBezTo>
                  <a:lnTo>
                    <a:pt x="0" y="13035657"/>
                  </a:lnTo>
                  <a:cubicBezTo>
                    <a:pt x="0" y="13472576"/>
                    <a:pt x="417802" y="13826534"/>
                    <a:pt x="936791" y="13826534"/>
                  </a:cubicBezTo>
                  <a:lnTo>
                    <a:pt x="15386873" y="13826534"/>
                  </a:lnTo>
                  <a:cubicBezTo>
                    <a:pt x="15902597" y="13826534"/>
                    <a:pt x="16321669" y="13472576"/>
                    <a:pt x="16321669" y="13032891"/>
                  </a:cubicBezTo>
                  <a:lnTo>
                    <a:pt x="16321669" y="793643"/>
                  </a:lnTo>
                  <a:cubicBezTo>
                    <a:pt x="16320399" y="353959"/>
                    <a:pt x="15902597" y="0"/>
                    <a:pt x="15383608" y="0"/>
                  </a:cubicBezTo>
                  <a:close/>
                </a:path>
              </a:pathLst>
            </a:custGeom>
            <a:blipFill>
              <a:blip r:embed="rId4"/>
              <a:stretch>
                <a:fillRect l="-222" t="0" r="-222" b="0"/>
              </a:stretch>
            </a:blipFill>
          </p:spPr>
        </p:sp>
      </p:grpSp>
      <p:grpSp>
        <p:nvGrpSpPr>
          <p:cNvPr name="Group 9" id="9"/>
          <p:cNvGrpSpPr/>
          <p:nvPr/>
        </p:nvGrpSpPr>
        <p:grpSpPr>
          <a:xfrm rot="0">
            <a:off x="10651161" y="2896897"/>
            <a:ext cx="6823913" cy="3570785"/>
            <a:chOff x="0" y="0"/>
            <a:chExt cx="1797245" cy="940454"/>
          </a:xfrm>
        </p:grpSpPr>
        <p:sp>
          <p:nvSpPr>
            <p:cNvPr name="Freeform 10" id="10"/>
            <p:cNvSpPr/>
            <p:nvPr/>
          </p:nvSpPr>
          <p:spPr>
            <a:xfrm flipH="false" flipV="false" rot="0">
              <a:off x="0" y="0"/>
              <a:ext cx="1797245" cy="940454"/>
            </a:xfrm>
            <a:custGeom>
              <a:avLst/>
              <a:gdLst/>
              <a:ahLst/>
              <a:cxnLst/>
              <a:rect r="r" b="b" t="t" l="l"/>
              <a:pathLst>
                <a:path h="940454" w="1797245">
                  <a:moveTo>
                    <a:pt x="22691" y="0"/>
                  </a:moveTo>
                  <a:lnTo>
                    <a:pt x="1774554" y="0"/>
                  </a:lnTo>
                  <a:cubicBezTo>
                    <a:pt x="1787086" y="0"/>
                    <a:pt x="1797245" y="10159"/>
                    <a:pt x="1797245" y="22691"/>
                  </a:cubicBezTo>
                  <a:lnTo>
                    <a:pt x="1797245" y="917763"/>
                  </a:lnTo>
                  <a:cubicBezTo>
                    <a:pt x="1797245" y="930295"/>
                    <a:pt x="1787086" y="940454"/>
                    <a:pt x="1774554" y="940454"/>
                  </a:cubicBezTo>
                  <a:lnTo>
                    <a:pt x="22691" y="940454"/>
                  </a:lnTo>
                  <a:cubicBezTo>
                    <a:pt x="10159" y="940454"/>
                    <a:pt x="0" y="930295"/>
                    <a:pt x="0" y="917763"/>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1" id="11"/>
            <p:cNvSpPr txBox="true"/>
            <p:nvPr/>
          </p:nvSpPr>
          <p:spPr>
            <a:xfrm>
              <a:off x="0" y="-38100"/>
              <a:ext cx="1797245" cy="978554"/>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7443061" y="7228699"/>
            <a:ext cx="2063136" cy="2520073"/>
          </a:xfrm>
          <a:custGeom>
            <a:avLst/>
            <a:gdLst/>
            <a:ahLst/>
            <a:cxnLst/>
            <a:rect r="r" b="b" t="t" l="l"/>
            <a:pathLst>
              <a:path h="2520073" w="2063136">
                <a:moveTo>
                  <a:pt x="0" y="0"/>
                </a:moveTo>
                <a:lnTo>
                  <a:pt x="2063136" y="0"/>
                </a:lnTo>
                <a:lnTo>
                  <a:pt x="2063136" y="2520073"/>
                </a:lnTo>
                <a:lnTo>
                  <a:pt x="0" y="2520073"/>
                </a:lnTo>
                <a:lnTo>
                  <a:pt x="0" y="0"/>
                </a:lnTo>
                <a:close/>
              </a:path>
            </a:pathLst>
          </a:custGeom>
          <a:blipFill>
            <a:blip r:embed="rId5"/>
            <a:stretch>
              <a:fillRect l="0" t="0" r="0" b="0"/>
            </a:stretch>
          </a:blipFill>
        </p:spPr>
      </p:sp>
      <p:sp>
        <p:nvSpPr>
          <p:cNvPr name="TextBox 13" id="13"/>
          <p:cNvSpPr txBox="true"/>
          <p:nvPr/>
        </p:nvSpPr>
        <p:spPr>
          <a:xfrm rot="0">
            <a:off x="4525413" y="7326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THE DASHBOARD</a:t>
            </a:r>
          </a:p>
        </p:txBody>
      </p:sp>
      <p:sp>
        <p:nvSpPr>
          <p:cNvPr name="TextBox 14" id="14"/>
          <p:cNvSpPr txBox="true"/>
          <p:nvPr/>
        </p:nvSpPr>
        <p:spPr>
          <a:xfrm rot="0">
            <a:off x="11127025" y="2038807"/>
            <a:ext cx="4993778"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TRAFFIC IMPACT ANALYSIS</a:t>
            </a:r>
          </a:p>
        </p:txBody>
      </p:sp>
      <p:sp>
        <p:nvSpPr>
          <p:cNvPr name="TextBox 15" id="15"/>
          <p:cNvSpPr txBox="true"/>
          <p:nvPr/>
        </p:nvSpPr>
        <p:spPr>
          <a:xfrm rot="0">
            <a:off x="11127025" y="3347452"/>
            <a:ext cx="5872185" cy="3115945"/>
          </a:xfrm>
          <a:prstGeom prst="rect">
            <a:avLst/>
          </a:prstGeom>
        </p:spPr>
        <p:txBody>
          <a:bodyPr anchor="t" rtlCol="false" tIns="0" lIns="0" bIns="0" rIns="0">
            <a:spAutoFit/>
          </a:bodyPr>
          <a:lstStyle/>
          <a:p>
            <a:pPr algn="l">
              <a:lnSpc>
                <a:spcPts val="3079"/>
              </a:lnSpc>
            </a:pPr>
            <a:r>
              <a:rPr lang="en-US" sz="2199">
                <a:solidFill>
                  <a:srgbClr val="000000"/>
                </a:solidFill>
                <a:latin typeface="Lato"/>
                <a:ea typeface="Lato"/>
                <a:cs typeface="Lato"/>
                <a:sym typeface="Lato"/>
              </a:rPr>
              <a:t>Explanation: Scatter plot showing relationship between distance and fare under different traffic conditions and weather patterns. Higher concentration of points at shorter distances indicates most trips are local, with varying fares based on traffic density.</a:t>
            </a:r>
          </a:p>
          <a:p>
            <a:pPr algn="l">
              <a:lnSpc>
                <a:spcPts val="3079"/>
              </a:lnSpc>
            </a:pPr>
          </a:p>
          <a:p>
            <a:pPr algn="l">
              <a:lnSpc>
                <a:spcPts val="3079"/>
              </a:lnSpc>
              <a:spcBef>
                <a:spcPct val="0"/>
              </a:spcBef>
            </a:pPr>
          </a:p>
        </p:txBody>
      </p:sp>
    </p:spTree>
  </p:cSld>
  <p:clrMapOvr>
    <a:masterClrMapping/>
  </p:clrMapOvr>
  <p:transition spd="slow">
    <p:push dir="l"/>
  </p:transition>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sp>
        <p:nvSpPr>
          <p:cNvPr name="TextBox 4" id="4"/>
          <p:cNvSpPr txBox="true"/>
          <p:nvPr/>
        </p:nvSpPr>
        <p:spPr>
          <a:xfrm rot="0">
            <a:off x="4525413" y="30162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RIDES MAPPING</a:t>
            </a:r>
          </a:p>
        </p:txBody>
      </p:sp>
      <p:grpSp>
        <p:nvGrpSpPr>
          <p:cNvPr name="Group 5" id="5"/>
          <p:cNvGrpSpPr/>
          <p:nvPr/>
        </p:nvGrpSpPr>
        <p:grpSpPr>
          <a:xfrm rot="0">
            <a:off x="944302" y="1426665"/>
            <a:ext cx="16314998" cy="8530609"/>
            <a:chOff x="0" y="0"/>
            <a:chExt cx="62014778" cy="32425615"/>
          </a:xfrm>
        </p:grpSpPr>
        <p:sp>
          <p:nvSpPr>
            <p:cNvPr name="Freeform 6" id="6"/>
            <p:cNvSpPr/>
            <p:nvPr/>
          </p:nvSpPr>
          <p:spPr>
            <a:xfrm flipH="false" flipV="false" rot="0">
              <a:off x="0" y="0"/>
              <a:ext cx="62016047" cy="32425615"/>
            </a:xfrm>
            <a:custGeom>
              <a:avLst/>
              <a:gdLst/>
              <a:ahLst/>
              <a:cxnLst/>
              <a:rect r="r" b="b" t="t" l="l"/>
              <a:pathLst>
                <a:path h="32425615" w="62016047">
                  <a:moveTo>
                    <a:pt x="58455130" y="0"/>
                  </a:moveTo>
                  <a:lnTo>
                    <a:pt x="3559648" y="0"/>
                  </a:lnTo>
                  <a:cubicBezTo>
                    <a:pt x="1587578" y="0"/>
                    <a:pt x="0" y="830096"/>
                    <a:pt x="0" y="1861230"/>
                  </a:cubicBezTo>
                  <a:lnTo>
                    <a:pt x="0" y="30570872"/>
                  </a:lnTo>
                  <a:cubicBezTo>
                    <a:pt x="0" y="31595520"/>
                    <a:pt x="1587578" y="32425615"/>
                    <a:pt x="3559648" y="32425615"/>
                  </a:cubicBezTo>
                  <a:lnTo>
                    <a:pt x="58467538" y="32425615"/>
                  </a:lnTo>
                  <a:cubicBezTo>
                    <a:pt x="60427202" y="32425615"/>
                    <a:pt x="62016047" y="31595520"/>
                    <a:pt x="62016047" y="30564382"/>
                  </a:cubicBezTo>
                  <a:lnTo>
                    <a:pt x="62016047" y="1861230"/>
                  </a:lnTo>
                  <a:cubicBezTo>
                    <a:pt x="62014776" y="830096"/>
                    <a:pt x="60427202" y="0"/>
                    <a:pt x="58455130" y="0"/>
                  </a:cubicBezTo>
                  <a:close/>
                </a:path>
              </a:pathLst>
            </a:custGeom>
            <a:blipFill>
              <a:blip r:embed="rId4"/>
              <a:stretch>
                <a:fillRect l="-2285" t="0" r="-2285" b="0"/>
              </a:stretch>
            </a:blipFill>
          </p:spPr>
        </p:sp>
      </p:grpSp>
    </p:spTree>
  </p:cSld>
  <p:clrMapOvr>
    <a:masterClrMapping/>
  </p:clrMapOvr>
  <p:transition spd="slow">
    <p:push dir="l"/>
  </p:transition>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sp>
        <p:nvSpPr>
          <p:cNvPr name="TextBox 4" id="4"/>
          <p:cNvSpPr txBox="true"/>
          <p:nvPr/>
        </p:nvSpPr>
        <p:spPr>
          <a:xfrm rot="0">
            <a:off x="4525413" y="30162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RIDES MAPPING</a:t>
            </a:r>
          </a:p>
        </p:txBody>
      </p:sp>
      <p:grpSp>
        <p:nvGrpSpPr>
          <p:cNvPr name="Group 5" id="5"/>
          <p:cNvGrpSpPr/>
          <p:nvPr/>
        </p:nvGrpSpPr>
        <p:grpSpPr>
          <a:xfrm rot="0">
            <a:off x="944302" y="1426665"/>
            <a:ext cx="16314998" cy="8530609"/>
            <a:chOff x="0" y="0"/>
            <a:chExt cx="62014778" cy="32425615"/>
          </a:xfrm>
        </p:grpSpPr>
        <p:sp>
          <p:nvSpPr>
            <p:cNvPr name="Freeform 6" id="6"/>
            <p:cNvSpPr/>
            <p:nvPr/>
          </p:nvSpPr>
          <p:spPr>
            <a:xfrm flipH="false" flipV="false" rot="0">
              <a:off x="0" y="0"/>
              <a:ext cx="62016047" cy="32425615"/>
            </a:xfrm>
            <a:custGeom>
              <a:avLst/>
              <a:gdLst/>
              <a:ahLst/>
              <a:cxnLst/>
              <a:rect r="r" b="b" t="t" l="l"/>
              <a:pathLst>
                <a:path h="32425615" w="62016047">
                  <a:moveTo>
                    <a:pt x="58455130" y="0"/>
                  </a:moveTo>
                  <a:lnTo>
                    <a:pt x="3559648" y="0"/>
                  </a:lnTo>
                  <a:cubicBezTo>
                    <a:pt x="1587578" y="0"/>
                    <a:pt x="0" y="830096"/>
                    <a:pt x="0" y="1861230"/>
                  </a:cubicBezTo>
                  <a:lnTo>
                    <a:pt x="0" y="30570872"/>
                  </a:lnTo>
                  <a:cubicBezTo>
                    <a:pt x="0" y="31595520"/>
                    <a:pt x="1587578" y="32425615"/>
                    <a:pt x="3559648" y="32425615"/>
                  </a:cubicBezTo>
                  <a:lnTo>
                    <a:pt x="58467538" y="32425615"/>
                  </a:lnTo>
                  <a:cubicBezTo>
                    <a:pt x="60427202" y="32425615"/>
                    <a:pt x="62016047" y="31595520"/>
                    <a:pt x="62016047" y="30564382"/>
                  </a:cubicBezTo>
                  <a:lnTo>
                    <a:pt x="62016047" y="1861230"/>
                  </a:lnTo>
                  <a:cubicBezTo>
                    <a:pt x="62014776" y="830096"/>
                    <a:pt x="60427202" y="0"/>
                    <a:pt x="58455130" y="0"/>
                  </a:cubicBezTo>
                  <a:close/>
                </a:path>
              </a:pathLst>
            </a:custGeom>
            <a:blipFill>
              <a:blip r:embed="rId4"/>
              <a:stretch>
                <a:fillRect l="-2285" t="0" r="-2285" b="0"/>
              </a:stretch>
            </a:blipFill>
          </p:spPr>
        </p:sp>
      </p:grpSp>
    </p:spTree>
  </p:cSld>
  <p:clrMapOvr>
    <a:masterClrMapping/>
  </p:clrMapOvr>
  <p:transition spd="slow">
    <p:push dir="l"/>
  </p:transition>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sp>
        <p:nvSpPr>
          <p:cNvPr name="TextBox 4" id="4"/>
          <p:cNvSpPr txBox="true"/>
          <p:nvPr/>
        </p:nvSpPr>
        <p:spPr>
          <a:xfrm rot="0">
            <a:off x="4525413" y="301625"/>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RIDES MAPPING</a:t>
            </a:r>
          </a:p>
        </p:txBody>
      </p:sp>
      <p:grpSp>
        <p:nvGrpSpPr>
          <p:cNvPr name="Group 5" id="5"/>
          <p:cNvGrpSpPr/>
          <p:nvPr/>
        </p:nvGrpSpPr>
        <p:grpSpPr>
          <a:xfrm rot="0">
            <a:off x="944302" y="1426665"/>
            <a:ext cx="16314998" cy="8530609"/>
            <a:chOff x="0" y="0"/>
            <a:chExt cx="62014778" cy="32425615"/>
          </a:xfrm>
        </p:grpSpPr>
        <p:sp>
          <p:nvSpPr>
            <p:cNvPr name="Freeform 6" id="6"/>
            <p:cNvSpPr/>
            <p:nvPr/>
          </p:nvSpPr>
          <p:spPr>
            <a:xfrm flipH="false" flipV="false" rot="0">
              <a:off x="0" y="0"/>
              <a:ext cx="62016047" cy="32425615"/>
            </a:xfrm>
            <a:custGeom>
              <a:avLst/>
              <a:gdLst/>
              <a:ahLst/>
              <a:cxnLst/>
              <a:rect r="r" b="b" t="t" l="l"/>
              <a:pathLst>
                <a:path h="32425615" w="62016047">
                  <a:moveTo>
                    <a:pt x="58455130" y="0"/>
                  </a:moveTo>
                  <a:lnTo>
                    <a:pt x="3559648" y="0"/>
                  </a:lnTo>
                  <a:cubicBezTo>
                    <a:pt x="1587578" y="0"/>
                    <a:pt x="0" y="830096"/>
                    <a:pt x="0" y="1861230"/>
                  </a:cubicBezTo>
                  <a:lnTo>
                    <a:pt x="0" y="30570872"/>
                  </a:lnTo>
                  <a:cubicBezTo>
                    <a:pt x="0" y="31595520"/>
                    <a:pt x="1587578" y="32425615"/>
                    <a:pt x="3559648" y="32425615"/>
                  </a:cubicBezTo>
                  <a:lnTo>
                    <a:pt x="58467538" y="32425615"/>
                  </a:lnTo>
                  <a:cubicBezTo>
                    <a:pt x="60427202" y="32425615"/>
                    <a:pt x="62016047" y="31595520"/>
                    <a:pt x="62016047" y="30564382"/>
                  </a:cubicBezTo>
                  <a:lnTo>
                    <a:pt x="62016047" y="1861230"/>
                  </a:lnTo>
                  <a:cubicBezTo>
                    <a:pt x="62014776" y="830096"/>
                    <a:pt x="60427202" y="0"/>
                    <a:pt x="58455130" y="0"/>
                  </a:cubicBezTo>
                  <a:close/>
                </a:path>
              </a:pathLst>
            </a:custGeom>
            <a:blipFill>
              <a:blip r:embed="rId4"/>
              <a:stretch>
                <a:fillRect l="-2285" t="0" r="-2285" b="0"/>
              </a:stretch>
            </a:blipFill>
          </p:spPr>
        </p:sp>
      </p:grpSp>
    </p:spTree>
  </p:cSld>
  <p:clrMapOvr>
    <a:masterClrMapping/>
  </p:clrMapOvr>
  <p:transition spd="slow">
    <p:push dir="l"/>
  </p:transition>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100837">
            <a:off x="898267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stretch>
              <a:fillRect l="0" t="0" r="-381" b="-1869"/>
            </a:stretch>
          </a:blipFill>
        </p:spPr>
      </p:sp>
      <p:sp>
        <p:nvSpPr>
          <p:cNvPr name="Freeform 3" id="3"/>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6" id="6"/>
          <p:cNvSpPr txBox="true"/>
          <p:nvPr/>
        </p:nvSpPr>
        <p:spPr>
          <a:xfrm rot="0">
            <a:off x="928665" y="7119480"/>
            <a:ext cx="6096698"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The Team </a:t>
            </a:r>
          </a:p>
        </p:txBody>
      </p:sp>
      <p:sp>
        <p:nvSpPr>
          <p:cNvPr name="TextBox 7" id="7"/>
          <p:cNvSpPr txBox="true"/>
          <p:nvPr/>
        </p:nvSpPr>
        <p:spPr>
          <a:xfrm rot="0">
            <a:off x="1529481" y="9244648"/>
            <a:ext cx="3572146" cy="398780"/>
          </a:xfrm>
          <a:prstGeom prst="rect">
            <a:avLst/>
          </a:prstGeom>
        </p:spPr>
        <p:txBody>
          <a:bodyPr anchor="t" rtlCol="false" tIns="0" lIns="0" bIns="0" rIns="0">
            <a:spAutoFit/>
          </a:bodyPr>
          <a:lstStyle/>
          <a:p>
            <a:pPr algn="l">
              <a:lnSpc>
                <a:spcPts val="3220"/>
              </a:lnSpc>
              <a:spcBef>
                <a:spcPct val="0"/>
              </a:spcBef>
            </a:pPr>
            <a:r>
              <a:rPr lang="en-US" sz="2300" u="sng">
                <a:solidFill>
                  <a:srgbClr val="E5E1DA"/>
                </a:solidFill>
                <a:latin typeface="Lato"/>
                <a:ea typeface="Lato"/>
                <a:cs typeface="Lato"/>
                <a:sym typeface="Lato"/>
                <a:hlinkClick r:id="rId7" tooltip="https://github.com/mohamed682004/Cellula-GO-simple-EDA"/>
              </a:rPr>
              <a:t>github</a:t>
            </a:r>
          </a:p>
        </p:txBody>
      </p:sp>
      <p:sp>
        <p:nvSpPr>
          <p:cNvPr name="TextBox 8" id="8"/>
          <p:cNvSpPr txBox="true"/>
          <p:nvPr/>
        </p:nvSpPr>
        <p:spPr>
          <a:xfrm rot="0">
            <a:off x="7773888" y="9244648"/>
            <a:ext cx="372592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G_mail</a:t>
            </a:r>
          </a:p>
        </p:txBody>
      </p:sp>
      <p:sp>
        <p:nvSpPr>
          <p:cNvPr name="TextBox 9" id="9"/>
          <p:cNvSpPr txBox="true"/>
          <p:nvPr/>
        </p:nvSpPr>
        <p:spPr>
          <a:xfrm rot="0">
            <a:off x="928665" y="5417085"/>
            <a:ext cx="11411477" cy="831853"/>
          </a:xfrm>
          <a:prstGeom prst="rect">
            <a:avLst/>
          </a:prstGeom>
        </p:spPr>
        <p:txBody>
          <a:bodyPr anchor="t" rtlCol="false" tIns="0" lIns="0" bIns="0" rIns="0">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62451" t="0" r="-62451"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683564" y="4395060"/>
            <a:ext cx="9267604" cy="1553845"/>
          </a:xfrm>
          <a:prstGeom prst="rect">
            <a:avLst/>
          </a:prstGeom>
        </p:spPr>
        <p:txBody>
          <a:bodyPr anchor="t" rtlCol="false" tIns="0" lIns="0" bIns="0" rIns="0">
            <a:spAutoFit/>
          </a:bodyPr>
          <a:lstStyle/>
          <a:p>
            <a:pPr algn="l">
              <a:lnSpc>
                <a:spcPts val="3080"/>
              </a:lnSpc>
              <a:spcBef>
                <a:spcPct val="0"/>
              </a:spcBef>
            </a:pPr>
            <a:r>
              <a:rPr lang="en-US" sz="2200">
                <a:solidFill>
                  <a:srgbClr val="E5E1DA"/>
                </a:solidFill>
                <a:latin typeface="Lato"/>
                <a:ea typeface="Lato"/>
                <a:cs typeface="Lato"/>
                <a:sym typeface="Lato"/>
              </a:rPr>
              <a:t>Welcome to our Week 4 Cellula Internship project presentation. Our team has conducted a comprehensive Exploratory Data Analysis that we're excited to share with you today. Through this analysis, we've uncovered meaningful insights and patterns in our dataset that tell an interesting story.</a:t>
            </a:r>
          </a:p>
        </p:txBody>
      </p:sp>
      <p:sp>
        <p:nvSpPr>
          <p:cNvPr name="TextBox 10" id="10"/>
          <p:cNvSpPr txBox="true"/>
          <p:nvPr/>
        </p:nvSpPr>
        <p:spPr>
          <a:xfrm rot="0">
            <a:off x="2339023" y="2285225"/>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INTRODUCTION</a:t>
            </a:r>
          </a:p>
        </p:txBody>
      </p:sp>
      <p:sp>
        <p:nvSpPr>
          <p:cNvPr name="TextBox 11" id="11"/>
          <p:cNvSpPr txBox="true"/>
          <p:nvPr/>
        </p:nvSpPr>
        <p:spPr>
          <a:xfrm rot="0">
            <a:off x="3698141" y="6184526"/>
            <a:ext cx="8253027" cy="2334895"/>
          </a:xfrm>
          <a:prstGeom prst="rect">
            <a:avLst/>
          </a:prstGeom>
        </p:spPr>
        <p:txBody>
          <a:bodyPr anchor="t" rtlCol="false" tIns="0" lIns="0" bIns="0" rIns="0">
            <a:spAutoFit/>
          </a:bodyPr>
          <a:lstStyle/>
          <a:p>
            <a:pPr algn="l">
              <a:lnSpc>
                <a:spcPts val="3080"/>
              </a:lnSpc>
            </a:pPr>
            <a:r>
              <a:rPr lang="en-US" sz="2200">
                <a:solidFill>
                  <a:srgbClr val="E5E1DA"/>
                </a:solidFill>
                <a:latin typeface="Lato"/>
                <a:ea typeface="Lato"/>
                <a:cs typeface="Lato"/>
                <a:sym typeface="Lato"/>
              </a:rPr>
              <a:t>In this presentation, we'll guide you through:</a:t>
            </a:r>
          </a:p>
          <a:p>
            <a:pPr algn="l" marL="474983" indent="-237491" lvl="1">
              <a:lnSpc>
                <a:spcPts val="3080"/>
              </a:lnSpc>
              <a:buFont typeface="Arial"/>
              <a:buChar char="•"/>
            </a:pPr>
            <a:r>
              <a:rPr lang="en-US" sz="2200">
                <a:solidFill>
                  <a:srgbClr val="E5E1DA"/>
                </a:solidFill>
                <a:latin typeface="Lato"/>
                <a:ea typeface="Lato"/>
                <a:cs typeface="Lato"/>
                <a:sym typeface="Lato"/>
              </a:rPr>
              <a:t>Our key findings and discoveries</a:t>
            </a:r>
          </a:p>
          <a:p>
            <a:pPr algn="l" marL="474983" indent="-237491" lvl="1">
              <a:lnSpc>
                <a:spcPts val="3080"/>
              </a:lnSpc>
              <a:buFont typeface="Arial"/>
              <a:buChar char="•"/>
            </a:pPr>
            <a:r>
              <a:rPr lang="en-US" sz="2200">
                <a:solidFill>
                  <a:srgbClr val="E5E1DA"/>
                </a:solidFill>
                <a:latin typeface="Lato"/>
                <a:ea typeface="Lato"/>
                <a:cs typeface="Lato"/>
                <a:sym typeface="Lato"/>
              </a:rPr>
              <a:t>Visual representations of the data patterns</a:t>
            </a:r>
          </a:p>
          <a:p>
            <a:pPr algn="l" marL="474983" indent="-237491" lvl="1">
              <a:lnSpc>
                <a:spcPts val="3080"/>
              </a:lnSpc>
              <a:buFont typeface="Arial"/>
              <a:buChar char="•"/>
            </a:pPr>
            <a:r>
              <a:rPr lang="en-US" sz="2200">
                <a:solidFill>
                  <a:srgbClr val="E5E1DA"/>
                </a:solidFill>
                <a:latin typeface="Lato"/>
                <a:ea typeface="Lato"/>
                <a:cs typeface="Lato"/>
                <a:sym typeface="Lato"/>
              </a:rPr>
              <a:t>Important trends and correlations we've identified</a:t>
            </a:r>
          </a:p>
          <a:p>
            <a:pPr algn="l" marL="474983" indent="-237491" lvl="1">
              <a:lnSpc>
                <a:spcPts val="3080"/>
              </a:lnSpc>
              <a:buFont typeface="Arial"/>
              <a:buChar char="•"/>
            </a:pPr>
            <a:r>
              <a:rPr lang="en-US" sz="2200">
                <a:solidFill>
                  <a:srgbClr val="E5E1DA"/>
                </a:solidFill>
                <a:latin typeface="Lato"/>
                <a:ea typeface="Lato"/>
                <a:cs typeface="Lato"/>
                <a:sym typeface="Lato"/>
              </a:rPr>
              <a:t>Actionable insights derived from our analysis</a:t>
            </a:r>
          </a:p>
          <a:p>
            <a:pPr algn="l">
              <a:lnSpc>
                <a:spcPts val="3080"/>
              </a:lnSpc>
              <a:spcBef>
                <a:spcPct val="0"/>
              </a:spcBef>
            </a:pP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92678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501871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stretch>
              <a:fillRect l="0" t="0" r="0" b="0"/>
            </a:stretch>
          </a:blipFill>
        </p:spPr>
      </p:sp>
      <p:sp>
        <p:nvSpPr>
          <p:cNvPr name="TextBox 9" id="9"/>
          <p:cNvSpPr txBox="true"/>
          <p:nvPr/>
        </p:nvSpPr>
        <p:spPr>
          <a:xfrm rot="0">
            <a:off x="9798106" y="912635"/>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The amount of the data</a:t>
            </a:r>
          </a:p>
        </p:txBody>
      </p:sp>
      <p:sp>
        <p:nvSpPr>
          <p:cNvPr name="TextBox 10" id="10"/>
          <p:cNvSpPr txBox="true"/>
          <p:nvPr/>
        </p:nvSpPr>
        <p:spPr>
          <a:xfrm rot="0">
            <a:off x="9630960" y="1575613"/>
            <a:ext cx="7461194" cy="3337560"/>
          </a:xfrm>
          <a:prstGeom prst="rect">
            <a:avLst/>
          </a:prstGeom>
        </p:spPr>
        <p:txBody>
          <a:bodyPr anchor="t" rtlCol="false" tIns="0" lIns="0" bIns="0" rIns="0">
            <a:spAutoFit/>
          </a:bodyPr>
          <a:lstStyle/>
          <a:p>
            <a:pPr algn="l">
              <a:lnSpc>
                <a:spcPts val="2940"/>
              </a:lnSpc>
            </a:pPr>
            <a:r>
              <a:rPr lang="en-US" sz="2100">
                <a:solidFill>
                  <a:srgbClr val="E5E1DA"/>
                </a:solidFill>
                <a:latin typeface="Lato"/>
                <a:ea typeface="Lato"/>
                <a:cs typeface="Lato"/>
                <a:sym typeface="Lato"/>
              </a:rPr>
              <a:t>500000 rows is a bit too much for our computers to handle,</a:t>
            </a:r>
          </a:p>
          <a:p>
            <a:pPr algn="l">
              <a:lnSpc>
                <a:spcPts val="2940"/>
              </a:lnSpc>
            </a:pPr>
            <a:r>
              <a:rPr lang="en-US" sz="2100">
                <a:solidFill>
                  <a:srgbClr val="E5E1DA"/>
                </a:solidFill>
                <a:latin typeface="Lato"/>
                <a:ea typeface="Lato"/>
                <a:cs typeface="Lato"/>
                <a:sym typeface="Lato"/>
              </a:rPr>
              <a:t>it would take pandas approximately 9 seconds to just read the data as a CSV file, so it was a problem to manipulate that dataset with pandas that are written with</a:t>
            </a:r>
          </a:p>
          <a:p>
            <a:pPr algn="l" marL="453390" indent="-226695" lvl="1">
              <a:lnSpc>
                <a:spcPts val="2940"/>
              </a:lnSpc>
              <a:buFont typeface="Arial"/>
              <a:buChar char="•"/>
            </a:pPr>
            <a:r>
              <a:rPr lang="en-US" sz="2100">
                <a:solidFill>
                  <a:srgbClr val="E5E1DA"/>
                </a:solidFill>
                <a:latin typeface="Lato"/>
                <a:ea typeface="Lato"/>
                <a:cs typeface="Lato"/>
                <a:sym typeface="Lato"/>
              </a:rPr>
              <a:t> Python: ~60-70%</a:t>
            </a:r>
          </a:p>
          <a:p>
            <a:pPr algn="l" marL="453390" indent="-226695" lvl="1">
              <a:lnSpc>
                <a:spcPts val="2940"/>
              </a:lnSpc>
              <a:buFont typeface="Arial"/>
              <a:buChar char="•"/>
            </a:pPr>
            <a:r>
              <a:rPr lang="en-US" sz="2100">
                <a:solidFill>
                  <a:srgbClr val="E5E1DA"/>
                </a:solidFill>
                <a:latin typeface="Lato"/>
                <a:ea typeface="Lato"/>
                <a:cs typeface="Lato"/>
                <a:sym typeface="Lato"/>
              </a:rPr>
              <a:t>Cython: ~20-30%</a:t>
            </a:r>
          </a:p>
          <a:p>
            <a:pPr algn="l" marL="453390" indent="-226695" lvl="1">
              <a:lnSpc>
                <a:spcPts val="2940"/>
              </a:lnSpc>
              <a:buFont typeface="Arial"/>
              <a:buChar char="•"/>
            </a:pPr>
            <a:r>
              <a:rPr lang="en-US" sz="2100">
                <a:solidFill>
                  <a:srgbClr val="E5E1DA"/>
                </a:solidFill>
                <a:latin typeface="Lato"/>
                <a:ea typeface="Lato"/>
                <a:cs typeface="Lato"/>
                <a:sym typeface="Lato"/>
              </a:rPr>
              <a:t>C: ~5-10%</a:t>
            </a:r>
          </a:p>
          <a:p>
            <a:pPr algn="l" marL="453390" indent="-226695" lvl="1">
              <a:lnSpc>
                <a:spcPts val="2940"/>
              </a:lnSpc>
              <a:buFont typeface="Arial"/>
              <a:buChar char="•"/>
            </a:pPr>
            <a:r>
              <a:rPr lang="en-US" sz="2100">
                <a:solidFill>
                  <a:srgbClr val="E5E1DA"/>
                </a:solidFill>
                <a:latin typeface="Lato"/>
                <a:ea typeface="Lato"/>
                <a:cs typeface="Lato"/>
                <a:sym typeface="Lato"/>
              </a:rPr>
              <a:t>NumPy (Python, C, Fortran): ~5-10%</a:t>
            </a:r>
          </a:p>
          <a:p>
            <a:pPr algn="l">
              <a:lnSpc>
                <a:spcPts val="2940"/>
              </a:lnSpc>
              <a:spcBef>
                <a:spcPct val="0"/>
              </a:spcBef>
            </a:pPr>
            <a:r>
              <a:rPr lang="en-US" sz="2100">
                <a:solidFill>
                  <a:srgbClr val="E5E1DA"/>
                </a:solidFill>
                <a:latin typeface="Lato"/>
                <a:ea typeface="Lato"/>
                <a:cs typeface="Lato"/>
                <a:sym typeface="Lato"/>
              </a:rPr>
              <a:t> </a:t>
            </a:r>
          </a:p>
        </p:txBody>
      </p:sp>
      <p:sp>
        <p:nvSpPr>
          <p:cNvPr name="TextBox 11" id="11"/>
          <p:cNvSpPr txBox="true"/>
          <p:nvPr/>
        </p:nvSpPr>
        <p:spPr>
          <a:xfrm rot="0">
            <a:off x="1028700" y="6059170"/>
            <a:ext cx="5853180"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PROBLEM STATEMENT</a:t>
            </a:r>
          </a:p>
        </p:txBody>
      </p:sp>
      <p:sp>
        <p:nvSpPr>
          <p:cNvPr name="TextBox 12" id="12"/>
          <p:cNvSpPr txBox="true"/>
          <p:nvPr/>
        </p:nvSpPr>
        <p:spPr>
          <a:xfrm rot="0">
            <a:off x="9798106" y="4961562"/>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Our data is not real</a:t>
            </a:r>
          </a:p>
        </p:txBody>
      </p:sp>
      <p:sp>
        <p:nvSpPr>
          <p:cNvPr name="TextBox 13" id="13"/>
          <p:cNvSpPr txBox="true"/>
          <p:nvPr/>
        </p:nvSpPr>
        <p:spPr>
          <a:xfrm rot="0">
            <a:off x="9630960" y="5819102"/>
            <a:ext cx="7461194" cy="29660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Unfortunately, our data has been severely compromised, with a significant portion of it rendered completely unusable or, at the very least, highly corrupted. This unfortunate reality will become starkly apparent as we delve into the visualization section of our analysis, where the flaws and inaccuracies in the data will be starkly illuminated. Despite our best efforts to salvage what we could, the damage is too extensive, and we are left with a dataset that is, quite frankly, unreliable.</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4" id="4"/>
          <p:cNvSpPr/>
          <p:nvPr/>
        </p:nvSpPr>
        <p:spPr>
          <a:xfrm flipH="false" flipV="false" rot="0">
            <a:off x="760535" y="4910099"/>
            <a:ext cx="705511" cy="722674"/>
          </a:xfrm>
          <a:custGeom>
            <a:avLst/>
            <a:gdLst/>
            <a:ahLst/>
            <a:cxnLst/>
            <a:rect r="r" b="b" t="t" l="l"/>
            <a:pathLst>
              <a:path h="722674" w="705511">
                <a:moveTo>
                  <a:pt x="0" y="0"/>
                </a:moveTo>
                <a:lnTo>
                  <a:pt x="705510" y="0"/>
                </a:lnTo>
                <a:lnTo>
                  <a:pt x="705510" y="722674"/>
                </a:lnTo>
                <a:lnTo>
                  <a:pt x="0" y="722674"/>
                </a:lnTo>
                <a:lnTo>
                  <a:pt x="0" y="0"/>
                </a:lnTo>
                <a:close/>
              </a:path>
            </a:pathLst>
          </a:custGeom>
          <a:blipFill>
            <a:blip r:embed="rId3"/>
            <a:stretch>
              <a:fillRect l="0" t="0" r="0" b="0"/>
            </a:stretch>
          </a:blipFill>
        </p:spPr>
      </p:sp>
      <p:sp>
        <p:nvSpPr>
          <p:cNvPr name="Freeform 5" id="5"/>
          <p:cNvSpPr/>
          <p:nvPr/>
        </p:nvSpPr>
        <p:spPr>
          <a:xfrm flipH="false" flipV="false" rot="0">
            <a:off x="760535"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6" id="6"/>
          <p:cNvSpPr/>
          <p:nvPr/>
        </p:nvSpPr>
        <p:spPr>
          <a:xfrm flipH="false" flipV="false" rot="0">
            <a:off x="8285946"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7" id="7"/>
          <p:cNvSpPr/>
          <p:nvPr/>
        </p:nvSpPr>
        <p:spPr>
          <a:xfrm flipH="false" flipV="false" rot="0">
            <a:off x="2192470" y="5444474"/>
            <a:ext cx="1222264" cy="1248801"/>
          </a:xfrm>
          <a:custGeom>
            <a:avLst/>
            <a:gdLst/>
            <a:ahLst/>
            <a:cxnLst/>
            <a:rect r="r" b="b" t="t" l="l"/>
            <a:pathLst>
              <a:path h="1248801" w="1222264">
                <a:moveTo>
                  <a:pt x="0" y="0"/>
                </a:moveTo>
                <a:lnTo>
                  <a:pt x="1222265" y="0"/>
                </a:lnTo>
                <a:lnTo>
                  <a:pt x="1222265" y="1248802"/>
                </a:lnTo>
                <a:lnTo>
                  <a:pt x="0" y="1248802"/>
                </a:lnTo>
                <a:lnTo>
                  <a:pt x="0" y="0"/>
                </a:lnTo>
                <a:close/>
              </a:path>
            </a:pathLst>
          </a:custGeom>
          <a:blipFill>
            <a:blip r:embed="rId5"/>
            <a:stretch>
              <a:fillRect l="0" t="0" r="0" b="0"/>
            </a:stretch>
          </a:blipFill>
        </p:spPr>
      </p:sp>
      <p:sp>
        <p:nvSpPr>
          <p:cNvPr name="Freeform 8" id="8"/>
          <p:cNvSpPr/>
          <p:nvPr/>
        </p:nvSpPr>
        <p:spPr>
          <a:xfrm flipH="false" flipV="false" rot="0">
            <a:off x="8810354" y="4738400"/>
            <a:ext cx="3448211" cy="2142201"/>
          </a:xfrm>
          <a:custGeom>
            <a:avLst/>
            <a:gdLst/>
            <a:ahLst/>
            <a:cxnLst/>
            <a:rect r="r" b="b" t="t" l="l"/>
            <a:pathLst>
              <a:path h="2142201" w="3448211">
                <a:moveTo>
                  <a:pt x="0" y="0"/>
                </a:moveTo>
                <a:lnTo>
                  <a:pt x="3448211" y="0"/>
                </a:lnTo>
                <a:lnTo>
                  <a:pt x="3448211" y="2142201"/>
                </a:lnTo>
                <a:lnTo>
                  <a:pt x="0" y="21422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2041831" y="6111631"/>
            <a:ext cx="581644" cy="581644"/>
          </a:xfrm>
          <a:custGeom>
            <a:avLst/>
            <a:gdLst/>
            <a:ahLst/>
            <a:cxnLst/>
            <a:rect r="r" b="b" t="t" l="l"/>
            <a:pathLst>
              <a:path h="581644" w="581644">
                <a:moveTo>
                  <a:pt x="0" y="0"/>
                </a:moveTo>
                <a:lnTo>
                  <a:pt x="581644" y="0"/>
                </a:lnTo>
                <a:lnTo>
                  <a:pt x="581644" y="581645"/>
                </a:lnTo>
                <a:lnTo>
                  <a:pt x="0" y="58164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0" id="10"/>
          <p:cNvSpPr txBox="true"/>
          <p:nvPr/>
        </p:nvSpPr>
        <p:spPr>
          <a:xfrm rot="0">
            <a:off x="760535" y="6645651"/>
            <a:ext cx="4733925"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Using polars instead of pandas</a:t>
            </a:r>
          </a:p>
        </p:txBody>
      </p:sp>
      <p:sp>
        <p:nvSpPr>
          <p:cNvPr name="TextBox 11" id="11"/>
          <p:cNvSpPr txBox="true"/>
          <p:nvPr/>
        </p:nvSpPr>
        <p:spPr>
          <a:xfrm rot="0">
            <a:off x="760535" y="7439813"/>
            <a:ext cx="4733925" cy="25946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 This strategic choice significantly boosts our analytical capabilities through Polars' superior performance. Thanks to its Rust-based implementation and advanced parallel processing, Polars executes operations up to 10 times faster than pandas</a:t>
            </a:r>
          </a:p>
        </p:txBody>
      </p:sp>
      <p:sp>
        <p:nvSpPr>
          <p:cNvPr name="TextBox 12" id="12"/>
          <p:cNvSpPr txBox="true"/>
          <p:nvPr/>
        </p:nvSpPr>
        <p:spPr>
          <a:xfrm rot="0">
            <a:off x="2238056" y="1019175"/>
            <a:ext cx="7096492"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OUR INNOVATIVE SOLUTIONS</a:t>
            </a:r>
          </a:p>
        </p:txBody>
      </p:sp>
      <p:sp>
        <p:nvSpPr>
          <p:cNvPr name="TextBox 13" id="13"/>
          <p:cNvSpPr txBox="true"/>
          <p:nvPr/>
        </p:nvSpPr>
        <p:spPr>
          <a:xfrm rot="0">
            <a:off x="8285946" y="6645651"/>
            <a:ext cx="4733925"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We need to generate more data</a:t>
            </a:r>
          </a:p>
        </p:txBody>
      </p:sp>
      <p:sp>
        <p:nvSpPr>
          <p:cNvPr name="TextBox 14" id="14"/>
          <p:cNvSpPr txBox="true"/>
          <p:nvPr/>
        </p:nvSpPr>
        <p:spPr>
          <a:xfrm rot="0">
            <a:off x="8285946" y="7439813"/>
            <a:ext cx="5372119" cy="25946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Due to corruption in our existing dataset. When faced with corrupted or compromised data, we employ sophisticated data generation techniques to reconstruct and supplement our analysis. Through statistical modeling, interpolation methods, and advanced data imputation techniques</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50" r="0" b="-5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4274185"/>
          </a:xfrm>
          <a:prstGeom prst="rect">
            <a:avLst/>
          </a:prstGeom>
        </p:spPr>
        <p:txBody>
          <a:bodyPr anchor="t" rtlCol="false" tIns="0" lIns="0" bIns="0" rIns="0">
            <a:spAutoFit/>
          </a:bodyPr>
          <a:lstStyle/>
          <a:p>
            <a:pPr algn="l">
              <a:lnSpc>
                <a:spcPts val="3499"/>
              </a:lnSpc>
            </a:pPr>
            <a:r>
              <a:rPr lang="en-US" sz="2499">
                <a:solidFill>
                  <a:srgbClr val="E5E1DA"/>
                </a:solidFill>
                <a:latin typeface="Lato"/>
                <a:ea typeface="Lato"/>
                <a:cs typeface="Lato"/>
                <a:sym typeface="Lato"/>
              </a:rPr>
              <a:t>This histogram shows fare amounts, demonstrating a highly right-skewed distribution. The majority of fares cluster between $0-50, with a long tail extending to around $500. This pattern suggests most rides are relatively short/inexpensive, with fewer premium or long-distance trips.</a:t>
            </a:r>
          </a:p>
          <a:p>
            <a:pPr algn="l">
              <a:lnSpc>
                <a:spcPts val="3079"/>
              </a:lnSpc>
            </a:pPr>
          </a:p>
          <a:p>
            <a:pPr algn="l">
              <a:lnSpc>
                <a:spcPts val="3079"/>
              </a:lnSpc>
              <a:spcBef>
                <a:spcPct val="0"/>
              </a:spcBef>
            </a:pP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Fare Distribution</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50" r="0" b="-50"/>
              </a:stretch>
            </a:blipFill>
          </p:spPr>
        </p:sp>
      </p:grpSp>
      <p:grpSp>
        <p:nvGrpSpPr>
          <p:cNvPr name="Group 6" id="6"/>
          <p:cNvGrpSpPr/>
          <p:nvPr/>
        </p:nvGrpSpPr>
        <p:grpSpPr>
          <a:xfrm rot="0">
            <a:off x="771948"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15857"/>
            <a:ext cx="5445149" cy="30511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bar chart displays the number of passengers per ride. Single passengers are most common, followed by 2 passengers. There's a steady decline in frequency as passenger count increases up to 6, showing that larger groups are less common.</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Passenger Count Distribution</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490" r="0" b="-490"/>
              </a:stretch>
            </a:blipFill>
          </p:spPr>
        </p:sp>
      </p:grpSp>
      <p:grpSp>
        <p:nvGrpSpPr>
          <p:cNvPr name="Group 6" id="6"/>
          <p:cNvGrpSpPr/>
          <p:nvPr/>
        </p:nvGrpSpPr>
        <p:grpSpPr>
          <a:xfrm rot="0">
            <a:off x="740630"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30511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time series bar chart shows trip volumes from 2009-2015. Trip volumes remained fairly stable between 2009-2014 (around 70,000-80,000 trips), with a notable decline in 2015 to about 35,000 trips, suggesting a significant change in that year.</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Yearly Trip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11076" y="-1278676"/>
            <a:ext cx="8282332" cy="8881857"/>
          </a:xfrm>
          <a:custGeom>
            <a:avLst/>
            <a:gdLst/>
            <a:ahLst/>
            <a:cxnLst/>
            <a:rect r="r" b="b" t="t" l="l"/>
            <a:pathLst>
              <a:path h="8881857" w="8282332">
                <a:moveTo>
                  <a:pt x="0" y="8881857"/>
                </a:moveTo>
                <a:lnTo>
                  <a:pt x="8282331" y="8881857"/>
                </a:lnTo>
                <a:lnTo>
                  <a:pt x="8282331" y="0"/>
                </a:lnTo>
                <a:lnTo>
                  <a:pt x="0" y="0"/>
                </a:lnTo>
                <a:lnTo>
                  <a:pt x="0" y="8881857"/>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646792" y="3072380"/>
            <a:ext cx="9612508" cy="5953795"/>
            <a:chOff x="0" y="0"/>
            <a:chExt cx="1553170" cy="962002"/>
          </a:xfrm>
        </p:grpSpPr>
        <p:sp>
          <p:nvSpPr>
            <p:cNvPr name="Freeform 5" id="5"/>
            <p:cNvSpPr/>
            <p:nvPr/>
          </p:nvSpPr>
          <p:spPr>
            <a:xfrm flipH="false" flipV="false" rot="0">
              <a:off x="0" y="0"/>
              <a:ext cx="1553170" cy="962002"/>
            </a:xfrm>
            <a:custGeom>
              <a:avLst/>
              <a:gdLst/>
              <a:ahLst/>
              <a:cxnLst/>
              <a:rect r="r" b="b" t="t" l="l"/>
              <a:pathLst>
                <a:path h="962002" w="1553170">
                  <a:moveTo>
                    <a:pt x="18524" y="0"/>
                  </a:moveTo>
                  <a:lnTo>
                    <a:pt x="1534646" y="0"/>
                  </a:lnTo>
                  <a:cubicBezTo>
                    <a:pt x="1544876" y="0"/>
                    <a:pt x="1553170" y="8294"/>
                    <a:pt x="1553170" y="18524"/>
                  </a:cubicBezTo>
                  <a:lnTo>
                    <a:pt x="1553170" y="943478"/>
                  </a:lnTo>
                  <a:cubicBezTo>
                    <a:pt x="1553170" y="948391"/>
                    <a:pt x="1551218" y="953103"/>
                    <a:pt x="1547744" y="956577"/>
                  </a:cubicBezTo>
                  <a:cubicBezTo>
                    <a:pt x="1544270" y="960051"/>
                    <a:pt x="1539559" y="962002"/>
                    <a:pt x="1534646" y="962002"/>
                  </a:cubicBezTo>
                  <a:lnTo>
                    <a:pt x="18524" y="962002"/>
                  </a:lnTo>
                  <a:cubicBezTo>
                    <a:pt x="13611" y="962002"/>
                    <a:pt x="8900" y="960051"/>
                    <a:pt x="5426" y="956577"/>
                  </a:cubicBezTo>
                  <a:cubicBezTo>
                    <a:pt x="1952" y="953103"/>
                    <a:pt x="0" y="948391"/>
                    <a:pt x="0" y="943478"/>
                  </a:cubicBezTo>
                  <a:lnTo>
                    <a:pt x="0" y="18524"/>
                  </a:lnTo>
                  <a:cubicBezTo>
                    <a:pt x="0" y="13611"/>
                    <a:pt x="1952" y="8900"/>
                    <a:pt x="5426" y="5426"/>
                  </a:cubicBezTo>
                  <a:cubicBezTo>
                    <a:pt x="8900" y="1952"/>
                    <a:pt x="13611" y="0"/>
                    <a:pt x="18524" y="0"/>
                  </a:cubicBezTo>
                  <a:close/>
                </a:path>
              </a:pathLst>
            </a:custGeom>
            <a:blipFill>
              <a:blip r:embed="rId4"/>
              <a:stretch>
                <a:fillRect l="0" t="-490" r="0" b="-490"/>
              </a:stretch>
            </a:blipFill>
          </p:spPr>
        </p:sp>
      </p:grpSp>
      <p:grpSp>
        <p:nvGrpSpPr>
          <p:cNvPr name="Group 6" id="6"/>
          <p:cNvGrpSpPr/>
          <p:nvPr/>
        </p:nvGrpSpPr>
        <p:grpSpPr>
          <a:xfrm rot="0">
            <a:off x="762423" y="2840254"/>
            <a:ext cx="6188862" cy="6418046"/>
            <a:chOff x="0" y="0"/>
            <a:chExt cx="1629988" cy="1690349"/>
          </a:xfrm>
        </p:grpSpPr>
        <p:sp>
          <p:nvSpPr>
            <p:cNvPr name="Freeform 7" id="7"/>
            <p:cNvSpPr/>
            <p:nvPr/>
          </p:nvSpPr>
          <p:spPr>
            <a:xfrm flipH="false" flipV="false" rot="0">
              <a:off x="0" y="0"/>
              <a:ext cx="1629988" cy="1690350"/>
            </a:xfrm>
            <a:custGeom>
              <a:avLst/>
              <a:gdLst/>
              <a:ahLst/>
              <a:cxnLst/>
              <a:rect r="r" b="b" t="t" l="l"/>
              <a:pathLst>
                <a:path h="1690350" w="1629988">
                  <a:moveTo>
                    <a:pt x="25019" y="0"/>
                  </a:moveTo>
                  <a:lnTo>
                    <a:pt x="1604970" y="0"/>
                  </a:lnTo>
                  <a:cubicBezTo>
                    <a:pt x="1611605" y="0"/>
                    <a:pt x="1617969" y="2636"/>
                    <a:pt x="1622661" y="7328"/>
                  </a:cubicBezTo>
                  <a:cubicBezTo>
                    <a:pt x="1627353" y="12020"/>
                    <a:pt x="1629988" y="18383"/>
                    <a:pt x="1629988" y="25019"/>
                  </a:cubicBezTo>
                  <a:lnTo>
                    <a:pt x="1629988" y="1665331"/>
                  </a:lnTo>
                  <a:cubicBezTo>
                    <a:pt x="1629988" y="1671966"/>
                    <a:pt x="1627353" y="1678330"/>
                    <a:pt x="1622661" y="1683022"/>
                  </a:cubicBezTo>
                  <a:cubicBezTo>
                    <a:pt x="1617969" y="1687714"/>
                    <a:pt x="1611605" y="1690350"/>
                    <a:pt x="1604970" y="1690350"/>
                  </a:cubicBezTo>
                  <a:lnTo>
                    <a:pt x="25019" y="1690350"/>
                  </a:lnTo>
                  <a:cubicBezTo>
                    <a:pt x="18383" y="1690350"/>
                    <a:pt x="12020" y="1687714"/>
                    <a:pt x="7328" y="1683022"/>
                  </a:cubicBezTo>
                  <a:cubicBezTo>
                    <a:pt x="2636" y="1678330"/>
                    <a:pt x="0" y="1671966"/>
                    <a:pt x="0" y="1665331"/>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172844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134279" y="4000662"/>
            <a:ext cx="5445149" cy="348932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This bar chart shows trip distribution across months (1-12). Trip volumes are relatively consistent throughout the year, with slight variations. The busiest months appear to be in early spring (months 3-4), while slightly lower volumes occur in late summer/early fall.</a:t>
            </a:r>
          </a:p>
        </p:txBody>
      </p:sp>
      <p:sp>
        <p:nvSpPr>
          <p:cNvPr name="TextBox 10" id="10"/>
          <p:cNvSpPr txBox="true"/>
          <p:nvPr/>
        </p:nvSpPr>
        <p:spPr>
          <a:xfrm rot="0">
            <a:off x="1134279" y="3391438"/>
            <a:ext cx="5445149" cy="464820"/>
          </a:xfrm>
          <a:prstGeom prst="rect">
            <a:avLst/>
          </a:prstGeom>
        </p:spPr>
        <p:txBody>
          <a:bodyPr anchor="t" rtlCol="false" tIns="0" lIns="0" bIns="0" rIns="0">
            <a:spAutoFit/>
          </a:bodyPr>
          <a:lstStyle/>
          <a:p>
            <a:pPr algn="l">
              <a:lnSpc>
                <a:spcPts val="3779"/>
              </a:lnSpc>
              <a:spcBef>
                <a:spcPct val="0"/>
              </a:spcBef>
            </a:pPr>
            <a:r>
              <a:rPr lang="en-US" b="true" sz="2700">
                <a:solidFill>
                  <a:srgbClr val="FBF9F1"/>
                </a:solidFill>
                <a:latin typeface="Lato Bold"/>
                <a:ea typeface="Lato Bold"/>
                <a:cs typeface="Lato Bold"/>
                <a:sym typeface="Lato Bold"/>
              </a:rPr>
              <a:t>Monthly Trip Distribution </a:t>
            </a:r>
          </a:p>
        </p:txBody>
      </p:sp>
      <p:sp>
        <p:nvSpPr>
          <p:cNvPr name="TextBox 11" id="11"/>
          <p:cNvSpPr txBox="true"/>
          <p:nvPr/>
        </p:nvSpPr>
        <p:spPr>
          <a:xfrm rot="0">
            <a:off x="4525413" y="945000"/>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UNIVARIATE ANALYSIS</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DAGU1zoXVpU</dc:identifier>
  <dcterms:modified xsi:type="dcterms:W3CDTF">2011-08-01T06:04:30Z</dcterms:modified>
  <cp:revision>1</cp:revision>
  <dc:title>Black Elegant and Modern Startup Pitch Deck Presentation</dc:title>
</cp:coreProperties>
</file>

<file path=docProps/thumbnail.jpeg>
</file>